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309" r:id="rId3"/>
    <p:sldId id="310" r:id="rId4"/>
    <p:sldId id="286" r:id="rId5"/>
    <p:sldId id="303" r:id="rId6"/>
    <p:sldId id="308" r:id="rId7"/>
    <p:sldId id="292" r:id="rId8"/>
    <p:sldId id="293" r:id="rId9"/>
    <p:sldId id="294" r:id="rId10"/>
    <p:sldId id="295" r:id="rId11"/>
    <p:sldId id="287" r:id="rId12"/>
    <p:sldId id="288" r:id="rId13"/>
    <p:sldId id="289" r:id="rId14"/>
    <p:sldId id="290" r:id="rId15"/>
    <p:sldId id="311" r:id="rId16"/>
    <p:sldId id="291" r:id="rId17"/>
    <p:sldId id="271" r:id="rId18"/>
    <p:sldId id="283" r:id="rId19"/>
    <p:sldId id="305" r:id="rId20"/>
    <p:sldId id="304" r:id="rId21"/>
    <p:sldId id="284" r:id="rId22"/>
    <p:sldId id="296" r:id="rId23"/>
    <p:sldId id="312" r:id="rId24"/>
    <p:sldId id="273" r:id="rId25"/>
    <p:sldId id="274" r:id="rId26"/>
    <p:sldId id="301" r:id="rId27"/>
    <p:sldId id="302" r:id="rId28"/>
    <p:sldId id="306" r:id="rId29"/>
    <p:sldId id="297" r:id="rId30"/>
    <p:sldId id="315" r:id="rId31"/>
    <p:sldId id="316" r:id="rId32"/>
    <p:sldId id="318" r:id="rId33"/>
    <p:sldId id="317" r:id="rId34"/>
    <p:sldId id="298" r:id="rId35"/>
    <p:sldId id="299" r:id="rId36"/>
    <p:sldId id="300" r:id="rId37"/>
    <p:sldId id="263" r:id="rId38"/>
    <p:sldId id="280" r:id="rId39"/>
    <p:sldId id="267" r:id="rId40"/>
    <p:sldId id="268" r:id="rId41"/>
    <p:sldId id="313" r:id="rId42"/>
    <p:sldId id="281" r:id="rId43"/>
    <p:sldId id="285" r:id="rId44"/>
    <p:sldId id="31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660"/>
  </p:normalViewPr>
  <p:slideViewPr>
    <p:cSldViewPr snapToGrid="0">
      <p:cViewPr varScale="1">
        <p:scale>
          <a:sx n="83" d="100"/>
          <a:sy n="83" d="100"/>
        </p:scale>
        <p:origin x="77" y="130"/>
      </p:cViewPr>
      <p:guideLst/>
    </p:cSldViewPr>
  </p:slideViewPr>
  <p:notesTextViewPr>
    <p:cViewPr>
      <p:scale>
        <a:sx n="1" d="1"/>
        <a:sy n="1" d="1"/>
      </p:scale>
      <p:origin x="0" y="0"/>
    </p:cViewPr>
  </p:notesTextViewPr>
  <p:notesViewPr>
    <p:cSldViewPr snapToGrid="0">
      <p:cViewPr varScale="1">
        <p:scale>
          <a:sx n="65" d="100"/>
          <a:sy n="65" d="100"/>
        </p:scale>
        <p:origin x="2578" y="5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0DBCDF-DDA0-4C0F-94F3-096DB0780345}" type="datetimeFigureOut">
              <a:rPr lang="en-US" smtClean="0"/>
              <a:t>6/19/2018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A09C19-E49A-45F7-A78B-57CEB63B8EEA}" type="slidenum">
              <a:rPr lang="en-US" smtClean="0"/>
              <a:t>‹#›</a:t>
            </a:fld>
            <a:endParaRPr lang="en-US"/>
          </a:p>
        </p:txBody>
      </p:sp>
    </p:spTree>
    <p:extLst>
      <p:ext uri="{BB962C8B-B14F-4D97-AF65-F5344CB8AC3E}">
        <p14:creationId xmlns:p14="http://schemas.microsoft.com/office/powerpoint/2010/main" val="787734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Warm-up Questions</a:t>
            </a:r>
          </a:p>
          <a:p>
            <a:endParaRPr lang="en-US" dirty="0"/>
          </a:p>
          <a:p>
            <a:r>
              <a:rPr lang="en-US" dirty="0" smtClean="0"/>
              <a:t>Show of hands…</a:t>
            </a:r>
          </a:p>
          <a:p>
            <a:r>
              <a:rPr lang="en-US" dirty="0" smtClean="0"/>
              <a:t>The role you play</a:t>
            </a:r>
          </a:p>
          <a:p>
            <a:pPr marL="171450" indent="-171450">
              <a:buFontTx/>
              <a:buChar char="-"/>
            </a:pPr>
            <a:r>
              <a:rPr lang="en-US" dirty="0" smtClean="0"/>
              <a:t>How many do reporting and analytics as a primary part of their job?</a:t>
            </a:r>
          </a:p>
          <a:p>
            <a:pPr marL="171450" indent="-171450">
              <a:buFontTx/>
              <a:buChar char="-"/>
            </a:pPr>
            <a:r>
              <a:rPr lang="en-US" dirty="0" smtClean="0"/>
              <a:t>How many are people leaders? </a:t>
            </a:r>
          </a:p>
          <a:p>
            <a:pPr marL="171450" indent="-171450">
              <a:buFontTx/>
              <a:buChar char="-"/>
            </a:pPr>
            <a:r>
              <a:rPr lang="en-US" dirty="0" smtClean="0"/>
              <a:t>How many are in roles supporting reporting and analytics? </a:t>
            </a:r>
          </a:p>
          <a:p>
            <a:pPr marL="171450" indent="-171450">
              <a:buFontTx/>
              <a:buChar char="-"/>
            </a:pPr>
            <a:endParaRPr lang="en-US" dirty="0"/>
          </a:p>
          <a:p>
            <a:r>
              <a:rPr lang="en-US" dirty="0" smtClean="0"/>
              <a:t>The tech you used at your company… </a:t>
            </a:r>
          </a:p>
          <a:p>
            <a:pPr marL="171450" indent="-171450">
              <a:buFontTx/>
              <a:buChar char="-"/>
            </a:pPr>
            <a:r>
              <a:rPr lang="en-US" dirty="0" smtClean="0"/>
              <a:t>How many analysts primarily work in SAS?</a:t>
            </a:r>
          </a:p>
          <a:p>
            <a:pPr marL="171450" indent="-171450">
              <a:buFontTx/>
              <a:buChar char="-"/>
            </a:pPr>
            <a:r>
              <a:rPr lang="en-US" dirty="0" smtClean="0"/>
              <a:t>How many primarily use R or Python or something similar?</a:t>
            </a:r>
          </a:p>
          <a:p>
            <a:pPr marL="171450" indent="-171450">
              <a:buFontTx/>
              <a:buChar char="-"/>
            </a:pPr>
            <a:r>
              <a:rPr lang="en-US" dirty="0" smtClean="0"/>
              <a:t>How many are using data in a traditional relational database?</a:t>
            </a:r>
          </a:p>
          <a:p>
            <a:pPr marL="171450" indent="-171450">
              <a:buFontTx/>
              <a:buChar char="-"/>
            </a:pPr>
            <a:r>
              <a:rPr lang="en-US" dirty="0" smtClean="0"/>
              <a:t>How many do most of their work in Big Data repositories like HDFS or S3 or Cassandra?</a:t>
            </a:r>
          </a:p>
          <a:p>
            <a:pPr marL="171450" indent="-171450">
              <a:buFontTx/>
              <a:buChar char="-"/>
            </a:pPr>
            <a:endParaRPr lang="en-US" dirty="0"/>
          </a:p>
          <a:p>
            <a:r>
              <a:rPr lang="en-US" dirty="0" smtClean="0"/>
              <a:t>While most of the talk, research and energy is spent on the Big Data stack, it seems that most of us are still living in the traditional world of data warehousing, BI and SAS analytics. This is just a good thing to remind yourself of when you think you are behind. </a:t>
            </a:r>
          </a:p>
        </p:txBody>
      </p:sp>
      <p:sp>
        <p:nvSpPr>
          <p:cNvPr id="4" name="Slide Number Placeholder 3"/>
          <p:cNvSpPr>
            <a:spLocks noGrp="1"/>
          </p:cNvSpPr>
          <p:nvPr>
            <p:ph type="sldNum" sz="quarter" idx="10"/>
          </p:nvPr>
        </p:nvSpPr>
        <p:spPr/>
        <p:txBody>
          <a:bodyPr/>
          <a:lstStyle/>
          <a:p>
            <a:fld id="{CAA09C19-E49A-45F7-A78B-57CEB63B8EEA}" type="slidenum">
              <a:rPr lang="en-US" smtClean="0"/>
              <a:t>1</a:t>
            </a:fld>
            <a:endParaRPr lang="en-US"/>
          </a:p>
        </p:txBody>
      </p:sp>
    </p:spTree>
    <p:extLst>
      <p:ext uri="{BB962C8B-B14F-4D97-AF65-F5344CB8AC3E}">
        <p14:creationId xmlns:p14="http://schemas.microsoft.com/office/powerpoint/2010/main" val="3699753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to take some action, but what were the obstacles we had to work through, and what was th</a:t>
            </a:r>
            <a:r>
              <a:rPr lang="en-US" dirty="0" smtClean="0"/>
              <a:t>e right work to do?</a:t>
            </a:r>
            <a:endParaRPr lang="en-US" dirty="0"/>
          </a:p>
        </p:txBody>
      </p:sp>
      <p:sp>
        <p:nvSpPr>
          <p:cNvPr id="4" name="Slide Number Placeholder 3"/>
          <p:cNvSpPr>
            <a:spLocks noGrp="1"/>
          </p:cNvSpPr>
          <p:nvPr>
            <p:ph type="sldNum" sz="quarter" idx="10"/>
          </p:nvPr>
        </p:nvSpPr>
        <p:spPr/>
        <p:txBody>
          <a:bodyPr/>
          <a:lstStyle/>
          <a:p>
            <a:fld id="{CAA09C19-E49A-45F7-A78B-57CEB63B8EEA}" type="slidenum">
              <a:rPr lang="en-US" smtClean="0"/>
              <a:t>10</a:t>
            </a:fld>
            <a:endParaRPr lang="en-US"/>
          </a:p>
        </p:txBody>
      </p:sp>
    </p:spTree>
    <p:extLst>
      <p:ext uri="{BB962C8B-B14F-4D97-AF65-F5344CB8AC3E}">
        <p14:creationId xmlns:p14="http://schemas.microsoft.com/office/powerpoint/2010/main" val="1738145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 job is building bumpers all day, and you go home knowing that this is what you do, how much passion do you have in your work? This is what we fall into when our work is specialized and we are separated from the impact. If you are in a supporting role you feel this. If you are in an impact role, this is good insight to consider. </a:t>
            </a:r>
            <a:endParaRPr lang="en-US" dirty="0"/>
          </a:p>
        </p:txBody>
      </p:sp>
      <p:sp>
        <p:nvSpPr>
          <p:cNvPr id="4" name="Slide Number Placeholder 3"/>
          <p:cNvSpPr>
            <a:spLocks noGrp="1"/>
          </p:cNvSpPr>
          <p:nvPr>
            <p:ph type="sldNum" sz="quarter" idx="10"/>
          </p:nvPr>
        </p:nvSpPr>
        <p:spPr/>
        <p:txBody>
          <a:bodyPr/>
          <a:lstStyle/>
          <a:p>
            <a:fld id="{CAA09C19-E49A-45F7-A78B-57CEB63B8EEA}" type="slidenum">
              <a:rPr lang="en-US" smtClean="0"/>
              <a:t>11</a:t>
            </a:fld>
            <a:endParaRPr lang="en-US"/>
          </a:p>
        </p:txBody>
      </p:sp>
    </p:spTree>
    <p:extLst>
      <p:ext uri="{BB962C8B-B14F-4D97-AF65-F5344CB8AC3E}">
        <p14:creationId xmlns:p14="http://schemas.microsoft.com/office/powerpoint/2010/main" val="2376727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once you see a car, then you understand how your work fits into something of value… something larger than your work. Now you get how you fit into the ‘machine’ and your passion is greater.</a:t>
            </a:r>
            <a:endParaRPr lang="en-US" dirty="0"/>
          </a:p>
        </p:txBody>
      </p:sp>
      <p:sp>
        <p:nvSpPr>
          <p:cNvPr id="4" name="Slide Number Placeholder 3"/>
          <p:cNvSpPr>
            <a:spLocks noGrp="1"/>
          </p:cNvSpPr>
          <p:nvPr>
            <p:ph type="sldNum" sz="quarter" idx="10"/>
          </p:nvPr>
        </p:nvSpPr>
        <p:spPr/>
        <p:txBody>
          <a:bodyPr/>
          <a:lstStyle/>
          <a:p>
            <a:fld id="{CAA09C19-E49A-45F7-A78B-57CEB63B8EEA}" type="slidenum">
              <a:rPr lang="en-US" smtClean="0"/>
              <a:t>12</a:t>
            </a:fld>
            <a:endParaRPr lang="en-US"/>
          </a:p>
        </p:txBody>
      </p:sp>
    </p:spTree>
    <p:extLst>
      <p:ext uri="{BB962C8B-B14F-4D97-AF65-F5344CB8AC3E}">
        <p14:creationId xmlns:p14="http://schemas.microsoft.com/office/powerpoint/2010/main" val="665619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 real impact of what you do only comes when you come across this scene. Because now, you realize that the lives of others depends on that one piece of the machine that you are responsible for. </a:t>
            </a:r>
          </a:p>
          <a:p>
            <a:endParaRPr lang="en-US" dirty="0"/>
          </a:p>
          <a:p>
            <a:r>
              <a:rPr lang="en-US" dirty="0" smtClean="0"/>
              <a:t>This was an insight we took into our work. We had to first move people away from their specialty role and connect to the impact we each have. </a:t>
            </a:r>
          </a:p>
          <a:p>
            <a:endParaRPr lang="en-US" dirty="0"/>
          </a:p>
          <a:p>
            <a:r>
              <a:rPr lang="en-US" dirty="0" smtClean="0"/>
              <a:t>So what impact does data and analytics have in health insurance and health care?</a:t>
            </a:r>
          </a:p>
          <a:p>
            <a:r>
              <a:rPr lang="en-US" dirty="0" smtClean="0"/>
              <a:t>How do we impact lives in NC?</a:t>
            </a:r>
            <a:endParaRPr lang="en-US" dirty="0"/>
          </a:p>
        </p:txBody>
      </p:sp>
      <p:sp>
        <p:nvSpPr>
          <p:cNvPr id="4" name="Slide Number Placeholder 3"/>
          <p:cNvSpPr>
            <a:spLocks noGrp="1"/>
          </p:cNvSpPr>
          <p:nvPr>
            <p:ph type="sldNum" sz="quarter" idx="10"/>
          </p:nvPr>
        </p:nvSpPr>
        <p:spPr/>
        <p:txBody>
          <a:bodyPr/>
          <a:lstStyle/>
          <a:p>
            <a:fld id="{CAA09C19-E49A-45F7-A78B-57CEB63B8EEA}" type="slidenum">
              <a:rPr lang="en-US" smtClean="0"/>
              <a:t>13</a:t>
            </a:fld>
            <a:endParaRPr lang="en-US"/>
          </a:p>
        </p:txBody>
      </p:sp>
    </p:spTree>
    <p:extLst>
      <p:ext uri="{BB962C8B-B14F-4D97-AF65-F5344CB8AC3E}">
        <p14:creationId xmlns:p14="http://schemas.microsoft.com/office/powerpoint/2010/main" val="3928884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don’t have to look far. Here are just a few examples. </a:t>
            </a:r>
            <a:endParaRPr lang="en-US" dirty="0"/>
          </a:p>
        </p:txBody>
      </p:sp>
      <p:sp>
        <p:nvSpPr>
          <p:cNvPr id="4" name="Slide Number Placeholder 3"/>
          <p:cNvSpPr>
            <a:spLocks noGrp="1"/>
          </p:cNvSpPr>
          <p:nvPr>
            <p:ph type="sldNum" sz="quarter" idx="10"/>
          </p:nvPr>
        </p:nvSpPr>
        <p:spPr/>
        <p:txBody>
          <a:bodyPr/>
          <a:lstStyle/>
          <a:p>
            <a:fld id="{CAA09C19-E49A-45F7-A78B-57CEB63B8EEA}" type="slidenum">
              <a:rPr lang="en-US" smtClean="0"/>
              <a:t>14</a:t>
            </a:fld>
            <a:endParaRPr lang="en-US"/>
          </a:p>
        </p:txBody>
      </p:sp>
    </p:spTree>
    <p:extLst>
      <p:ext uri="{BB962C8B-B14F-4D97-AF65-F5344CB8AC3E}">
        <p14:creationId xmlns:p14="http://schemas.microsoft.com/office/powerpoint/2010/main" val="476268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 have the WHY figured out… we are connected to the value. </a:t>
            </a:r>
          </a:p>
          <a:p>
            <a:endParaRPr lang="en-US" dirty="0" smtClean="0"/>
          </a:p>
          <a:p>
            <a:pPr marL="171450" indent="-171450">
              <a:buFontTx/>
              <a:buChar char="-"/>
            </a:pPr>
            <a:r>
              <a:rPr lang="en-US" dirty="0" smtClean="0"/>
              <a:t>Where do we start? </a:t>
            </a:r>
          </a:p>
          <a:p>
            <a:pPr marL="171450" indent="-171450">
              <a:buFontTx/>
              <a:buChar char="-"/>
            </a:pPr>
            <a:r>
              <a:rPr lang="en-US" dirty="0" smtClean="0"/>
              <a:t>What technical work do we do first? </a:t>
            </a:r>
            <a:endParaRPr lang="en-US" dirty="0"/>
          </a:p>
        </p:txBody>
      </p:sp>
      <p:sp>
        <p:nvSpPr>
          <p:cNvPr id="4" name="Slide Number Placeholder 3"/>
          <p:cNvSpPr>
            <a:spLocks noGrp="1"/>
          </p:cNvSpPr>
          <p:nvPr>
            <p:ph type="sldNum" sz="quarter" idx="10"/>
          </p:nvPr>
        </p:nvSpPr>
        <p:spPr/>
        <p:txBody>
          <a:bodyPr/>
          <a:lstStyle/>
          <a:p>
            <a:fld id="{CAA09C19-E49A-45F7-A78B-57CEB63B8EEA}" type="slidenum">
              <a:rPr lang="en-US" smtClean="0"/>
              <a:t>15</a:t>
            </a:fld>
            <a:endParaRPr lang="en-US"/>
          </a:p>
        </p:txBody>
      </p:sp>
    </p:spTree>
    <p:extLst>
      <p:ext uri="{BB962C8B-B14F-4D97-AF65-F5344CB8AC3E}">
        <p14:creationId xmlns:p14="http://schemas.microsoft.com/office/powerpoint/2010/main" val="1720917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started by looking at the types of analytics we were good at, and the what we needed to be good at for the future. </a:t>
            </a:r>
            <a:endParaRPr lang="en-US" dirty="0"/>
          </a:p>
        </p:txBody>
      </p:sp>
      <p:sp>
        <p:nvSpPr>
          <p:cNvPr id="4" name="Slide Number Placeholder 3"/>
          <p:cNvSpPr>
            <a:spLocks noGrp="1"/>
          </p:cNvSpPr>
          <p:nvPr>
            <p:ph type="sldNum" sz="quarter" idx="10"/>
          </p:nvPr>
        </p:nvSpPr>
        <p:spPr/>
        <p:txBody>
          <a:bodyPr/>
          <a:lstStyle/>
          <a:p>
            <a:fld id="{CAA09C19-E49A-45F7-A78B-57CEB63B8EEA}" type="slidenum">
              <a:rPr lang="en-US" smtClean="0"/>
              <a:t>16</a:t>
            </a:fld>
            <a:endParaRPr lang="en-US"/>
          </a:p>
        </p:txBody>
      </p:sp>
    </p:spTree>
    <p:extLst>
      <p:ext uri="{BB962C8B-B14F-4D97-AF65-F5344CB8AC3E}">
        <p14:creationId xmlns:p14="http://schemas.microsoft.com/office/powerpoint/2010/main" val="2331533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A09C19-E49A-45F7-A78B-57CEB63B8EEA}" type="slidenum">
              <a:rPr lang="en-US" smtClean="0"/>
              <a:t>17</a:t>
            </a:fld>
            <a:endParaRPr lang="en-US"/>
          </a:p>
        </p:txBody>
      </p:sp>
    </p:spTree>
    <p:extLst>
      <p:ext uri="{BB962C8B-B14F-4D97-AF65-F5344CB8AC3E}">
        <p14:creationId xmlns:p14="http://schemas.microsoft.com/office/powerpoint/2010/main" val="3234342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A09C19-E49A-45F7-A78B-57CEB63B8EEA}" type="slidenum">
              <a:rPr lang="en-US" smtClean="0"/>
              <a:t>18</a:t>
            </a:fld>
            <a:endParaRPr lang="en-US"/>
          </a:p>
        </p:txBody>
      </p:sp>
    </p:spTree>
    <p:extLst>
      <p:ext uri="{BB962C8B-B14F-4D97-AF65-F5344CB8AC3E}">
        <p14:creationId xmlns:p14="http://schemas.microsoft.com/office/powerpoint/2010/main" val="3007631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A09C19-E49A-45F7-A78B-57CEB63B8EEA}" type="slidenum">
              <a:rPr lang="en-US" smtClean="0"/>
              <a:t>19</a:t>
            </a:fld>
            <a:endParaRPr lang="en-US"/>
          </a:p>
        </p:txBody>
      </p:sp>
    </p:spTree>
    <p:extLst>
      <p:ext uri="{BB962C8B-B14F-4D97-AF65-F5344CB8AC3E}">
        <p14:creationId xmlns:p14="http://schemas.microsoft.com/office/powerpoint/2010/main" val="228305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we will cover today. I will try to adapt the time to areas I think you might be most interested in now that I have a feel for who you are. </a:t>
            </a:r>
            <a:endParaRPr lang="en-US" dirty="0"/>
          </a:p>
        </p:txBody>
      </p:sp>
      <p:sp>
        <p:nvSpPr>
          <p:cNvPr id="4" name="Slide Number Placeholder 3"/>
          <p:cNvSpPr>
            <a:spLocks noGrp="1"/>
          </p:cNvSpPr>
          <p:nvPr>
            <p:ph type="sldNum" sz="quarter" idx="10"/>
          </p:nvPr>
        </p:nvSpPr>
        <p:spPr/>
        <p:txBody>
          <a:bodyPr/>
          <a:lstStyle/>
          <a:p>
            <a:fld id="{CAA09C19-E49A-45F7-A78B-57CEB63B8EEA}" type="slidenum">
              <a:rPr lang="en-US" smtClean="0"/>
              <a:t>2</a:t>
            </a:fld>
            <a:endParaRPr lang="en-US"/>
          </a:p>
        </p:txBody>
      </p:sp>
    </p:spTree>
    <p:extLst>
      <p:ext uri="{BB962C8B-B14F-4D97-AF65-F5344CB8AC3E}">
        <p14:creationId xmlns:p14="http://schemas.microsoft.com/office/powerpoint/2010/main" val="1236889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A09C19-E49A-45F7-A78B-57CEB63B8EEA}" type="slidenum">
              <a:rPr lang="en-US" smtClean="0"/>
              <a:t>20</a:t>
            </a:fld>
            <a:endParaRPr lang="en-US"/>
          </a:p>
        </p:txBody>
      </p:sp>
    </p:spTree>
    <p:extLst>
      <p:ext uri="{BB962C8B-B14F-4D97-AF65-F5344CB8AC3E}">
        <p14:creationId xmlns:p14="http://schemas.microsoft.com/office/powerpoint/2010/main" val="1899826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A09C19-E49A-45F7-A78B-57CEB63B8EEA}" type="slidenum">
              <a:rPr lang="en-US" smtClean="0"/>
              <a:t>21</a:t>
            </a:fld>
            <a:endParaRPr lang="en-US"/>
          </a:p>
        </p:txBody>
      </p:sp>
    </p:spTree>
    <p:extLst>
      <p:ext uri="{BB962C8B-B14F-4D97-AF65-F5344CB8AC3E}">
        <p14:creationId xmlns:p14="http://schemas.microsoft.com/office/powerpoint/2010/main" val="958445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A09C19-E49A-45F7-A78B-57CEB63B8EEA}" type="slidenum">
              <a:rPr lang="en-US" smtClean="0"/>
              <a:t>22</a:t>
            </a:fld>
            <a:endParaRPr lang="en-US"/>
          </a:p>
        </p:txBody>
      </p:sp>
    </p:spTree>
    <p:extLst>
      <p:ext uri="{BB962C8B-B14F-4D97-AF65-F5344CB8AC3E}">
        <p14:creationId xmlns:p14="http://schemas.microsoft.com/office/powerpoint/2010/main" val="3648133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A09C19-E49A-45F7-A78B-57CEB63B8EEA}" type="slidenum">
              <a:rPr lang="en-US" smtClean="0"/>
              <a:t>23</a:t>
            </a:fld>
            <a:endParaRPr lang="en-US"/>
          </a:p>
        </p:txBody>
      </p:sp>
    </p:spTree>
    <p:extLst>
      <p:ext uri="{BB962C8B-B14F-4D97-AF65-F5344CB8AC3E}">
        <p14:creationId xmlns:p14="http://schemas.microsoft.com/office/powerpoint/2010/main" val="3644665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A09C19-E49A-45F7-A78B-57CEB63B8EEA}" type="slidenum">
              <a:rPr lang="en-US" smtClean="0"/>
              <a:t>24</a:t>
            </a:fld>
            <a:endParaRPr lang="en-US"/>
          </a:p>
        </p:txBody>
      </p:sp>
    </p:spTree>
    <p:extLst>
      <p:ext uri="{BB962C8B-B14F-4D97-AF65-F5344CB8AC3E}">
        <p14:creationId xmlns:p14="http://schemas.microsoft.com/office/powerpoint/2010/main" val="2979753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Timing is everything</a:t>
            </a:r>
          </a:p>
          <a:p>
            <a:endParaRPr lang="en-US" dirty="0"/>
          </a:p>
          <a:p>
            <a:r>
              <a:rPr lang="en-US" dirty="0" smtClean="0"/>
              <a:t>Perhaps the most important decision we made is to NOT go to Big Data. We made this decision about 3 times over two years. We were not ready, and delaying allowed us to stand on the shoulders of the early adopters to avoid mistakes. </a:t>
            </a:r>
          </a:p>
          <a:p>
            <a:endParaRPr lang="en-US" dirty="0"/>
          </a:p>
        </p:txBody>
      </p:sp>
      <p:sp>
        <p:nvSpPr>
          <p:cNvPr id="4" name="Slide Number Placeholder 3"/>
          <p:cNvSpPr>
            <a:spLocks noGrp="1"/>
          </p:cNvSpPr>
          <p:nvPr>
            <p:ph type="sldNum" sz="quarter" idx="10"/>
          </p:nvPr>
        </p:nvSpPr>
        <p:spPr/>
        <p:txBody>
          <a:bodyPr/>
          <a:lstStyle/>
          <a:p>
            <a:fld id="{CAA09C19-E49A-45F7-A78B-57CEB63B8EEA}" type="slidenum">
              <a:rPr lang="en-US" smtClean="0"/>
              <a:t>30</a:t>
            </a:fld>
            <a:endParaRPr lang="en-US"/>
          </a:p>
        </p:txBody>
      </p:sp>
    </p:spTree>
    <p:extLst>
      <p:ext uri="{BB962C8B-B14F-4D97-AF65-F5344CB8AC3E}">
        <p14:creationId xmlns:p14="http://schemas.microsoft.com/office/powerpoint/2010/main" val="1156825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implementations struggle through a process of defining all the possible use cases and involving lots of decision makers in the process. This is new technology. The more leaders you involve the more you have to educate to get to an informed decision. And the more options you present, the more paralyzed the decision making becomes. </a:t>
            </a:r>
            <a:endParaRPr lang="en-US" dirty="0"/>
          </a:p>
        </p:txBody>
      </p:sp>
      <p:sp>
        <p:nvSpPr>
          <p:cNvPr id="4" name="Slide Number Placeholder 3"/>
          <p:cNvSpPr>
            <a:spLocks noGrp="1"/>
          </p:cNvSpPr>
          <p:nvPr>
            <p:ph type="sldNum" sz="quarter" idx="10"/>
          </p:nvPr>
        </p:nvSpPr>
        <p:spPr/>
        <p:txBody>
          <a:bodyPr/>
          <a:lstStyle/>
          <a:p>
            <a:fld id="{CAA09C19-E49A-45F7-A78B-57CEB63B8EEA}" type="slidenum">
              <a:rPr lang="en-US" smtClean="0"/>
              <a:t>31</a:t>
            </a:fld>
            <a:endParaRPr lang="en-US"/>
          </a:p>
        </p:txBody>
      </p:sp>
    </p:spTree>
    <p:extLst>
      <p:ext uri="{BB962C8B-B14F-4D97-AF65-F5344CB8AC3E}">
        <p14:creationId xmlns:p14="http://schemas.microsoft.com/office/powerpoint/2010/main" val="3319339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Tightly coupled or ‘sticky’ technology can make it difficult to pivot when newer tech comes along. If you build everything based on </a:t>
            </a:r>
            <a:r>
              <a:rPr lang="en-US" dirty="0" err="1" smtClean="0"/>
              <a:t>MapR</a:t>
            </a:r>
            <a:r>
              <a:rPr lang="en-US" dirty="0" smtClean="0"/>
              <a:t> and Spark comes along as a replacement? If you go with AWS and then want to switch to Azure. If you develop with a dependency on a proprietary feature like Impala? </a:t>
            </a:r>
          </a:p>
          <a:p>
            <a:endParaRPr lang="en-US" dirty="0"/>
          </a:p>
          <a:p>
            <a:r>
              <a:rPr lang="en-US" dirty="0" smtClean="0"/>
              <a:t>Just have your eyes wide open when making decisions as most will be short-lived as technology changes. Investments in technology and in people who can adapt to changing tech are future proof. Everything else is suspect. </a:t>
            </a:r>
            <a:endParaRPr lang="en-US" dirty="0"/>
          </a:p>
        </p:txBody>
      </p:sp>
      <p:sp>
        <p:nvSpPr>
          <p:cNvPr id="4" name="Slide Number Placeholder 3"/>
          <p:cNvSpPr>
            <a:spLocks noGrp="1"/>
          </p:cNvSpPr>
          <p:nvPr>
            <p:ph type="sldNum" sz="quarter" idx="10"/>
          </p:nvPr>
        </p:nvSpPr>
        <p:spPr/>
        <p:txBody>
          <a:bodyPr/>
          <a:lstStyle/>
          <a:p>
            <a:fld id="{CAA09C19-E49A-45F7-A78B-57CEB63B8EEA}" type="slidenum">
              <a:rPr lang="en-US" smtClean="0"/>
              <a:t>32</a:t>
            </a:fld>
            <a:endParaRPr lang="en-US"/>
          </a:p>
        </p:txBody>
      </p:sp>
    </p:spTree>
    <p:extLst>
      <p:ext uri="{BB962C8B-B14F-4D97-AF65-F5344CB8AC3E}">
        <p14:creationId xmlns:p14="http://schemas.microsoft.com/office/powerpoint/2010/main" val="1564759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providing proper administration or support for the data lake led to data swamps. Many implementations were done by a resource or two as an extension to their current full time job. As things grew, they did not have time to keep things up and over time the ingestion, quality, security, access, cataloging all got out of control. </a:t>
            </a:r>
          </a:p>
          <a:p>
            <a:endParaRPr lang="en-US" dirty="0"/>
          </a:p>
        </p:txBody>
      </p:sp>
      <p:sp>
        <p:nvSpPr>
          <p:cNvPr id="4" name="Slide Number Placeholder 3"/>
          <p:cNvSpPr>
            <a:spLocks noGrp="1"/>
          </p:cNvSpPr>
          <p:nvPr>
            <p:ph type="sldNum" sz="quarter" idx="10"/>
          </p:nvPr>
        </p:nvSpPr>
        <p:spPr/>
        <p:txBody>
          <a:bodyPr/>
          <a:lstStyle/>
          <a:p>
            <a:fld id="{CAA09C19-E49A-45F7-A78B-57CEB63B8EEA}" type="slidenum">
              <a:rPr lang="en-US" smtClean="0"/>
              <a:t>33</a:t>
            </a:fld>
            <a:endParaRPr lang="en-US"/>
          </a:p>
        </p:txBody>
      </p:sp>
    </p:spTree>
    <p:extLst>
      <p:ext uri="{BB962C8B-B14F-4D97-AF65-F5344CB8AC3E}">
        <p14:creationId xmlns:p14="http://schemas.microsoft.com/office/powerpoint/2010/main" val="2474444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A09C19-E49A-45F7-A78B-57CEB63B8EEA}" type="slidenum">
              <a:rPr lang="en-US" smtClean="0"/>
              <a:t>34</a:t>
            </a:fld>
            <a:endParaRPr lang="en-US"/>
          </a:p>
        </p:txBody>
      </p:sp>
    </p:spTree>
    <p:extLst>
      <p:ext uri="{BB962C8B-B14F-4D97-AF65-F5344CB8AC3E}">
        <p14:creationId xmlns:p14="http://schemas.microsoft.com/office/powerpoint/2010/main" val="4159981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Requisite slide or two on the company. </a:t>
            </a:r>
            <a:endParaRPr lang="en-US" dirty="0"/>
          </a:p>
        </p:txBody>
      </p:sp>
      <p:sp>
        <p:nvSpPr>
          <p:cNvPr id="4" name="Slide Number Placeholder 3"/>
          <p:cNvSpPr>
            <a:spLocks noGrp="1"/>
          </p:cNvSpPr>
          <p:nvPr>
            <p:ph type="sldNum" sz="quarter" idx="10"/>
          </p:nvPr>
        </p:nvSpPr>
        <p:spPr/>
        <p:txBody>
          <a:bodyPr/>
          <a:lstStyle/>
          <a:p>
            <a:fld id="{CAA09C19-E49A-45F7-A78B-57CEB63B8EEA}" type="slidenum">
              <a:rPr lang="en-US" smtClean="0"/>
              <a:t>3</a:t>
            </a:fld>
            <a:endParaRPr lang="en-US"/>
          </a:p>
        </p:txBody>
      </p:sp>
    </p:spTree>
    <p:extLst>
      <p:ext uri="{BB962C8B-B14F-4D97-AF65-F5344CB8AC3E}">
        <p14:creationId xmlns:p14="http://schemas.microsoft.com/office/powerpoint/2010/main" val="4192980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A09C19-E49A-45F7-A78B-57CEB63B8EEA}" type="slidenum">
              <a:rPr lang="en-US" smtClean="0"/>
              <a:t>35</a:t>
            </a:fld>
            <a:endParaRPr lang="en-US"/>
          </a:p>
        </p:txBody>
      </p:sp>
    </p:spTree>
    <p:extLst>
      <p:ext uri="{BB962C8B-B14F-4D97-AF65-F5344CB8AC3E}">
        <p14:creationId xmlns:p14="http://schemas.microsoft.com/office/powerpoint/2010/main" val="3483530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Concern about the dire state of health care leads to the founding of the Hospital Care Association in Durham by George Watts Hill, prominent businessman, and Dr. W.C. Davison, dean of Duke University School of Medicine. The new organization, one of the parent organizations of today’s BCBSNC, offers prepaid hospital care to families for as little as 2 cents a day.</a:t>
            </a:r>
          </a:p>
          <a:p>
            <a:r>
              <a:rPr lang="en-US" dirty="0"/>
              <a:t>Thanks to the inclusion of maternity benefits, the nation’s first “Blue Cross baby,” Ann Woodard, is born in December at Durham’s Watts Hospital to parents enrolled in the new Hospital Care Association</a:t>
            </a:r>
            <a:r>
              <a:rPr lang="en-US" dirty="0" smtClean="0"/>
              <a:t>.</a:t>
            </a:r>
          </a:p>
          <a:p>
            <a:endParaRPr lang="en-US" dirty="0"/>
          </a:p>
          <a:p>
            <a:r>
              <a:rPr lang="en-US" dirty="0" smtClean="0"/>
              <a:t>We support 3.9M customers in NC. </a:t>
            </a:r>
          </a:p>
          <a:p>
            <a:r>
              <a:rPr lang="en-US" dirty="0" smtClean="0"/>
              <a:t>Employ 4700 NC people</a:t>
            </a:r>
          </a:p>
          <a:p>
            <a:r>
              <a:rPr lang="en-US" dirty="0" smtClean="0"/>
              <a:t>106M members in BCBSA</a:t>
            </a:r>
          </a:p>
          <a:p>
            <a:r>
              <a:rPr lang="en-US" dirty="0" smtClean="0"/>
              <a:t>BHI houses 10 years of history with over 180M members; largest healthcare analytic data store in the country</a:t>
            </a:r>
          </a:p>
          <a:p>
            <a:endParaRPr lang="en-US" dirty="0"/>
          </a:p>
          <a:p>
            <a:r>
              <a:rPr lang="en-US" dirty="0" smtClean="0"/>
              <a:t>Paid $272M in taxes in 2015; put profits back into the community to improve healthcare. </a:t>
            </a:r>
            <a:endParaRPr lang="en-US" dirty="0" smtClean="0"/>
          </a:p>
          <a:p>
            <a:endParaRPr lang="en-US" dirty="0"/>
          </a:p>
          <a:p>
            <a:endParaRPr lang="en-US" dirty="0"/>
          </a:p>
        </p:txBody>
      </p:sp>
      <p:sp>
        <p:nvSpPr>
          <p:cNvPr id="4" name="Slide Number Placeholder 3"/>
          <p:cNvSpPr>
            <a:spLocks noGrp="1"/>
          </p:cNvSpPr>
          <p:nvPr>
            <p:ph type="sldNum" sz="quarter" idx="10"/>
          </p:nvPr>
        </p:nvSpPr>
        <p:spPr/>
        <p:txBody>
          <a:bodyPr/>
          <a:lstStyle/>
          <a:p>
            <a:fld id="{CAA09C19-E49A-45F7-A78B-57CEB63B8EEA}" type="slidenum">
              <a:rPr lang="en-US" smtClean="0"/>
              <a:t>4</a:t>
            </a:fld>
            <a:endParaRPr lang="en-US"/>
          </a:p>
        </p:txBody>
      </p:sp>
    </p:spTree>
    <p:extLst>
      <p:ext uri="{BB962C8B-B14F-4D97-AF65-F5344CB8AC3E}">
        <p14:creationId xmlns:p14="http://schemas.microsoft.com/office/powerpoint/2010/main" val="2978427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a tech company focused on data and analytics as a strategic capability. </a:t>
            </a:r>
          </a:p>
          <a:p>
            <a:endParaRPr lang="en-US" dirty="0"/>
          </a:p>
          <a:p>
            <a:pPr marL="171450" indent="-171450">
              <a:buFontTx/>
              <a:buChar char="-"/>
            </a:pPr>
            <a:r>
              <a:rPr lang="en-US" dirty="0" smtClean="0"/>
              <a:t>A CEO that created Innovation in Medicare and Medicaid</a:t>
            </a:r>
          </a:p>
          <a:p>
            <a:pPr marL="171450" indent="-171450">
              <a:buFontTx/>
              <a:buChar char="-"/>
            </a:pPr>
            <a:r>
              <a:rPr lang="en-US" dirty="0" smtClean="0"/>
              <a:t>A Chief Data and Analytics officer reporting directly to the CEO</a:t>
            </a:r>
          </a:p>
          <a:p>
            <a:pPr marL="171450" indent="-171450">
              <a:buFontTx/>
              <a:buChar char="-"/>
            </a:pPr>
            <a:r>
              <a:rPr lang="en-US" dirty="0" smtClean="0"/>
              <a:t>Everything we do is about data, analytics, digital adoption</a:t>
            </a:r>
          </a:p>
          <a:p>
            <a:pPr marL="171450" indent="-171450">
              <a:buFontTx/>
              <a:buChar char="-"/>
            </a:pPr>
            <a:r>
              <a:rPr lang="en-US" dirty="0" smtClean="0"/>
              <a:t>Super fun place to be right now if you want to be part of big change with big impact. </a:t>
            </a:r>
            <a:endParaRPr lang="en-US" dirty="0" smtClean="0"/>
          </a:p>
          <a:p>
            <a:endParaRPr lang="en-US" dirty="0"/>
          </a:p>
          <a:p>
            <a:r>
              <a:rPr lang="en-US" dirty="0" smtClean="0"/>
              <a:t>Announced just this week, we are super proud of this one. We are in the top 10 in benefits, so if you are nearing the end of your current gig, check us out! </a:t>
            </a:r>
            <a:endParaRPr lang="en-US" dirty="0"/>
          </a:p>
        </p:txBody>
      </p:sp>
      <p:sp>
        <p:nvSpPr>
          <p:cNvPr id="4" name="Slide Number Placeholder 3"/>
          <p:cNvSpPr>
            <a:spLocks noGrp="1"/>
          </p:cNvSpPr>
          <p:nvPr>
            <p:ph type="sldNum" sz="quarter" idx="10"/>
          </p:nvPr>
        </p:nvSpPr>
        <p:spPr/>
        <p:txBody>
          <a:bodyPr/>
          <a:lstStyle/>
          <a:p>
            <a:fld id="{CAA09C19-E49A-45F7-A78B-57CEB63B8EEA}" type="slidenum">
              <a:rPr lang="en-US" smtClean="0"/>
              <a:t>5</a:t>
            </a:fld>
            <a:endParaRPr lang="en-US"/>
          </a:p>
        </p:txBody>
      </p:sp>
    </p:spTree>
    <p:extLst>
      <p:ext uri="{BB962C8B-B14F-4D97-AF65-F5344CB8AC3E}">
        <p14:creationId xmlns:p14="http://schemas.microsoft.com/office/powerpoint/2010/main" val="1306685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A09C19-E49A-45F7-A78B-57CEB63B8EEA}" type="slidenum">
              <a:rPr lang="en-US" smtClean="0"/>
              <a:t>6</a:t>
            </a:fld>
            <a:endParaRPr lang="en-US"/>
          </a:p>
        </p:txBody>
      </p:sp>
    </p:spTree>
    <p:extLst>
      <p:ext uri="{BB962C8B-B14F-4D97-AF65-F5344CB8AC3E}">
        <p14:creationId xmlns:p14="http://schemas.microsoft.com/office/powerpoint/2010/main" val="908269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Innovation speaks of coming up with something new. But that </a:t>
            </a:r>
            <a:r>
              <a:rPr lang="en-US" dirty="0" smtClean="0"/>
              <a:t>all by itself has no impact. I like pictures and stories so let me tell you one to make my point. </a:t>
            </a:r>
            <a:endParaRPr lang="en-US" dirty="0"/>
          </a:p>
        </p:txBody>
      </p:sp>
      <p:sp>
        <p:nvSpPr>
          <p:cNvPr id="4" name="Slide Number Placeholder 3"/>
          <p:cNvSpPr>
            <a:spLocks noGrp="1"/>
          </p:cNvSpPr>
          <p:nvPr>
            <p:ph type="sldNum" sz="quarter" idx="10"/>
          </p:nvPr>
        </p:nvSpPr>
        <p:spPr/>
        <p:txBody>
          <a:bodyPr/>
          <a:lstStyle/>
          <a:p>
            <a:fld id="{CAA09C19-E49A-45F7-A78B-57CEB63B8EEA}" type="slidenum">
              <a:rPr lang="en-US" smtClean="0"/>
              <a:t>7</a:t>
            </a:fld>
            <a:endParaRPr lang="en-US"/>
          </a:p>
        </p:txBody>
      </p:sp>
    </p:spTree>
    <p:extLst>
      <p:ext uri="{BB962C8B-B14F-4D97-AF65-F5344CB8AC3E}">
        <p14:creationId xmlns:p14="http://schemas.microsoft.com/office/powerpoint/2010/main" val="3027651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First proposed in 1872 by a railroad executive named Charles Crocker. </a:t>
            </a:r>
          </a:p>
          <a:p>
            <a:pPr marL="171450" indent="-171450">
              <a:buFontTx/>
              <a:buChar char="-"/>
            </a:pPr>
            <a:r>
              <a:rPr lang="en-US" dirty="0" smtClean="0"/>
              <a:t>First seriously considered in 1919, estimations put the cost at $100m</a:t>
            </a:r>
          </a:p>
          <a:p>
            <a:endParaRPr lang="en-US" dirty="0"/>
          </a:p>
          <a:p>
            <a:pPr marL="171450" indent="-171450">
              <a:buFontTx/>
              <a:buChar char="-"/>
            </a:pPr>
            <a:r>
              <a:rPr lang="en-US" dirty="0" smtClean="0"/>
              <a:t>Too expensive</a:t>
            </a:r>
          </a:p>
          <a:p>
            <a:pPr marL="171450" indent="-171450">
              <a:buFontTx/>
              <a:buChar char="-"/>
            </a:pPr>
            <a:r>
              <a:rPr lang="en-US" dirty="0" smtClean="0"/>
              <a:t>Would mar the scenery </a:t>
            </a:r>
          </a:p>
          <a:p>
            <a:pPr marL="171450" indent="-171450">
              <a:buFontTx/>
              <a:buChar char="-"/>
            </a:pPr>
            <a:r>
              <a:rPr lang="en-US" dirty="0" smtClean="0"/>
              <a:t>Would interfere with navigating into the bay</a:t>
            </a:r>
          </a:p>
          <a:p>
            <a:pPr marL="171450" indent="-171450">
              <a:buFontTx/>
              <a:buChar char="-"/>
            </a:pPr>
            <a:r>
              <a:rPr lang="en-US" dirty="0" smtClean="0"/>
              <a:t>Over 2000 lawsuits were brought, including one from the company owning majority stock in the ferry company who currently operated across the strait. </a:t>
            </a:r>
          </a:p>
          <a:p>
            <a:pPr marL="171450" indent="-171450">
              <a:buFontTx/>
              <a:buChar cha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AA09C19-E49A-45F7-A78B-57CEB63B8EEA}" type="slidenum">
              <a:rPr lang="en-US" smtClean="0"/>
              <a:t>8</a:t>
            </a:fld>
            <a:endParaRPr lang="en-US"/>
          </a:p>
        </p:txBody>
      </p:sp>
    </p:spTree>
    <p:extLst>
      <p:ext uri="{BB962C8B-B14F-4D97-AF65-F5344CB8AC3E}">
        <p14:creationId xmlns:p14="http://schemas.microsoft.com/office/powerpoint/2010/main" val="1571798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Joseph Strauss – Draw bridge builder, said he could build it for a third of the lowest estimate to date. </a:t>
            </a:r>
          </a:p>
          <a:p>
            <a:r>
              <a:rPr lang="en-US" dirty="0"/>
              <a:t>Many safety inventions – Hard hats, the Halfway to Hell club… a net set to catch folks who fell from the bridge during construction saved 19 people who were known as members of the halfway to hell club. Only 1 death in 4 years against an average of 1 death per million dollars spent or 33 deaths. Just before the completion of the bridge a scaffolding fell tearing the net and 10 people died… raising the number of deaths to 11 for the project. </a:t>
            </a:r>
          </a:p>
          <a:p>
            <a:endParaRPr lang="en-US" dirty="0"/>
          </a:p>
          <a:p>
            <a:r>
              <a:rPr lang="en-US" dirty="0"/>
              <a:t>Most photographed bridge. ROI achieved well ahead of schedule. Built during the depression providing much needed jobs. </a:t>
            </a:r>
          </a:p>
          <a:p>
            <a:endParaRPr lang="en-US" dirty="0"/>
          </a:p>
        </p:txBody>
      </p:sp>
      <p:sp>
        <p:nvSpPr>
          <p:cNvPr id="4" name="Slide Number Placeholder 3"/>
          <p:cNvSpPr>
            <a:spLocks noGrp="1"/>
          </p:cNvSpPr>
          <p:nvPr>
            <p:ph type="sldNum" sz="quarter" idx="10"/>
          </p:nvPr>
        </p:nvSpPr>
        <p:spPr/>
        <p:txBody>
          <a:bodyPr/>
          <a:lstStyle/>
          <a:p>
            <a:fld id="{CAA09C19-E49A-45F7-A78B-57CEB63B8EEA}" type="slidenum">
              <a:rPr lang="en-US" smtClean="0"/>
              <a:t>9</a:t>
            </a:fld>
            <a:endParaRPr lang="en-US"/>
          </a:p>
        </p:txBody>
      </p:sp>
    </p:spTree>
    <p:extLst>
      <p:ext uri="{BB962C8B-B14F-4D97-AF65-F5344CB8AC3E}">
        <p14:creationId xmlns:p14="http://schemas.microsoft.com/office/powerpoint/2010/main" val="3607019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C52526E-975C-4614-8ABD-C5086285E704}" type="datetimeFigureOut">
              <a:rPr lang="en-US" smtClean="0"/>
              <a:t>6/19/2018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29A9CD-55D9-4FA7-B0D7-64E90EFF5AAF}" type="slidenum">
              <a:rPr lang="en-US" smtClean="0"/>
              <a:t>‹#›</a:t>
            </a:fld>
            <a:endParaRPr lang="en-US"/>
          </a:p>
        </p:txBody>
      </p:sp>
    </p:spTree>
    <p:extLst>
      <p:ext uri="{BB962C8B-B14F-4D97-AF65-F5344CB8AC3E}">
        <p14:creationId xmlns:p14="http://schemas.microsoft.com/office/powerpoint/2010/main" val="2087295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52526E-975C-4614-8ABD-C5086285E704}" type="datetimeFigureOut">
              <a:rPr lang="en-US" smtClean="0"/>
              <a:t>6/19/2018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29A9CD-55D9-4FA7-B0D7-64E90EFF5AAF}" type="slidenum">
              <a:rPr lang="en-US" smtClean="0"/>
              <a:t>‹#›</a:t>
            </a:fld>
            <a:endParaRPr lang="en-US"/>
          </a:p>
        </p:txBody>
      </p:sp>
    </p:spTree>
    <p:extLst>
      <p:ext uri="{BB962C8B-B14F-4D97-AF65-F5344CB8AC3E}">
        <p14:creationId xmlns:p14="http://schemas.microsoft.com/office/powerpoint/2010/main" val="304730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52526E-975C-4614-8ABD-C5086285E704}" type="datetimeFigureOut">
              <a:rPr lang="en-US" smtClean="0"/>
              <a:t>6/19/2018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29A9CD-55D9-4FA7-B0D7-64E90EFF5AAF}" type="slidenum">
              <a:rPr lang="en-US" smtClean="0"/>
              <a:t>‹#›</a:t>
            </a:fld>
            <a:endParaRPr lang="en-US"/>
          </a:p>
        </p:txBody>
      </p:sp>
    </p:spTree>
    <p:extLst>
      <p:ext uri="{BB962C8B-B14F-4D97-AF65-F5344CB8AC3E}">
        <p14:creationId xmlns:p14="http://schemas.microsoft.com/office/powerpoint/2010/main" val="4023597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52526E-975C-4614-8ABD-C5086285E704}" type="datetimeFigureOut">
              <a:rPr lang="en-US" smtClean="0"/>
              <a:t>6/19/2018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29A9CD-55D9-4FA7-B0D7-64E90EFF5AAF}" type="slidenum">
              <a:rPr lang="en-US" smtClean="0"/>
              <a:t>‹#›</a:t>
            </a:fld>
            <a:endParaRPr lang="en-US"/>
          </a:p>
        </p:txBody>
      </p:sp>
    </p:spTree>
    <p:extLst>
      <p:ext uri="{BB962C8B-B14F-4D97-AF65-F5344CB8AC3E}">
        <p14:creationId xmlns:p14="http://schemas.microsoft.com/office/powerpoint/2010/main" val="4212084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52526E-975C-4614-8ABD-C5086285E704}" type="datetimeFigureOut">
              <a:rPr lang="en-US" smtClean="0"/>
              <a:t>6/19/2018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29A9CD-55D9-4FA7-B0D7-64E90EFF5AAF}" type="slidenum">
              <a:rPr lang="en-US" smtClean="0"/>
              <a:t>‹#›</a:t>
            </a:fld>
            <a:endParaRPr lang="en-US"/>
          </a:p>
        </p:txBody>
      </p:sp>
    </p:spTree>
    <p:extLst>
      <p:ext uri="{BB962C8B-B14F-4D97-AF65-F5344CB8AC3E}">
        <p14:creationId xmlns:p14="http://schemas.microsoft.com/office/powerpoint/2010/main" val="1269092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C52526E-975C-4614-8ABD-C5086285E704}" type="datetimeFigureOut">
              <a:rPr lang="en-US" smtClean="0"/>
              <a:t>6/19/2018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29A9CD-55D9-4FA7-B0D7-64E90EFF5AAF}" type="slidenum">
              <a:rPr lang="en-US" smtClean="0"/>
              <a:t>‹#›</a:t>
            </a:fld>
            <a:endParaRPr lang="en-US"/>
          </a:p>
        </p:txBody>
      </p:sp>
    </p:spTree>
    <p:extLst>
      <p:ext uri="{BB962C8B-B14F-4D97-AF65-F5344CB8AC3E}">
        <p14:creationId xmlns:p14="http://schemas.microsoft.com/office/powerpoint/2010/main" val="3180166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C52526E-975C-4614-8ABD-C5086285E704}" type="datetimeFigureOut">
              <a:rPr lang="en-US" smtClean="0"/>
              <a:t>6/19/2018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29A9CD-55D9-4FA7-B0D7-64E90EFF5AAF}" type="slidenum">
              <a:rPr lang="en-US" smtClean="0"/>
              <a:t>‹#›</a:t>
            </a:fld>
            <a:endParaRPr lang="en-US"/>
          </a:p>
        </p:txBody>
      </p:sp>
    </p:spTree>
    <p:extLst>
      <p:ext uri="{BB962C8B-B14F-4D97-AF65-F5344CB8AC3E}">
        <p14:creationId xmlns:p14="http://schemas.microsoft.com/office/powerpoint/2010/main" val="492000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C52526E-975C-4614-8ABD-C5086285E704}" type="datetimeFigureOut">
              <a:rPr lang="en-US" smtClean="0"/>
              <a:t>6/19/2018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29A9CD-55D9-4FA7-B0D7-64E90EFF5AAF}" type="slidenum">
              <a:rPr lang="en-US" smtClean="0"/>
              <a:t>‹#›</a:t>
            </a:fld>
            <a:endParaRPr lang="en-US"/>
          </a:p>
        </p:txBody>
      </p:sp>
    </p:spTree>
    <p:extLst>
      <p:ext uri="{BB962C8B-B14F-4D97-AF65-F5344CB8AC3E}">
        <p14:creationId xmlns:p14="http://schemas.microsoft.com/office/powerpoint/2010/main" val="39941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52526E-975C-4614-8ABD-C5086285E704}" type="datetimeFigureOut">
              <a:rPr lang="en-US" smtClean="0"/>
              <a:t>6/19/2018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29A9CD-55D9-4FA7-B0D7-64E90EFF5AAF}" type="slidenum">
              <a:rPr lang="en-US" smtClean="0"/>
              <a:t>‹#›</a:t>
            </a:fld>
            <a:endParaRPr lang="en-US"/>
          </a:p>
        </p:txBody>
      </p:sp>
    </p:spTree>
    <p:extLst>
      <p:ext uri="{BB962C8B-B14F-4D97-AF65-F5344CB8AC3E}">
        <p14:creationId xmlns:p14="http://schemas.microsoft.com/office/powerpoint/2010/main" val="2363943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52526E-975C-4614-8ABD-C5086285E704}" type="datetimeFigureOut">
              <a:rPr lang="en-US" smtClean="0"/>
              <a:t>6/19/2018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29A9CD-55D9-4FA7-B0D7-64E90EFF5AAF}" type="slidenum">
              <a:rPr lang="en-US" smtClean="0"/>
              <a:t>‹#›</a:t>
            </a:fld>
            <a:endParaRPr lang="en-US"/>
          </a:p>
        </p:txBody>
      </p:sp>
    </p:spTree>
    <p:extLst>
      <p:ext uri="{BB962C8B-B14F-4D97-AF65-F5344CB8AC3E}">
        <p14:creationId xmlns:p14="http://schemas.microsoft.com/office/powerpoint/2010/main" val="1251046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52526E-975C-4614-8ABD-C5086285E704}" type="datetimeFigureOut">
              <a:rPr lang="en-US" smtClean="0"/>
              <a:t>6/19/2018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29A9CD-55D9-4FA7-B0D7-64E90EFF5AAF}" type="slidenum">
              <a:rPr lang="en-US" smtClean="0"/>
              <a:t>‹#›</a:t>
            </a:fld>
            <a:endParaRPr lang="en-US"/>
          </a:p>
        </p:txBody>
      </p:sp>
    </p:spTree>
    <p:extLst>
      <p:ext uri="{BB962C8B-B14F-4D97-AF65-F5344CB8AC3E}">
        <p14:creationId xmlns:p14="http://schemas.microsoft.com/office/powerpoint/2010/main" val="35249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52526E-975C-4614-8ABD-C5086285E704}" type="datetimeFigureOut">
              <a:rPr lang="en-US" smtClean="0"/>
              <a:t>6/19/2018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29A9CD-55D9-4FA7-B0D7-64E90EFF5AAF}" type="slidenum">
              <a:rPr lang="en-US" smtClean="0"/>
              <a:t>‹#›</a:t>
            </a:fld>
            <a:endParaRPr lang="en-US"/>
          </a:p>
        </p:txBody>
      </p:sp>
    </p:spTree>
    <p:extLst>
      <p:ext uri="{BB962C8B-B14F-4D97-AF65-F5344CB8AC3E}">
        <p14:creationId xmlns:p14="http://schemas.microsoft.com/office/powerpoint/2010/main" val="3227412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odd.Norris@bcbsnc.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5.png"/><Relationship Id="rId3" Type="http://schemas.openxmlformats.org/officeDocument/2006/relationships/image" Target="../media/image37.png"/><Relationship Id="rId7" Type="http://schemas.openxmlformats.org/officeDocument/2006/relationships/image" Target="../media/image33.png"/><Relationship Id="rId12"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9.png"/><Relationship Id="rId5" Type="http://schemas.openxmlformats.org/officeDocument/2006/relationships/image" Target="../media/image30.png"/><Relationship Id="rId10"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35.png"/><Relationship Id="rId1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28.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jpeg"/><Relationship Id="rId7"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jpeg"/><Relationship Id="rId2" Type="http://schemas.openxmlformats.org/officeDocument/2006/relationships/image" Target="../media/image84.jpeg"/><Relationship Id="rId1" Type="http://schemas.openxmlformats.org/officeDocument/2006/relationships/slideLayout" Target="../slideLayouts/slideLayout7.xml"/><Relationship Id="rId6" Type="http://schemas.openxmlformats.org/officeDocument/2006/relationships/image" Target="../media/image88.jpeg"/><Relationship Id="rId5" Type="http://schemas.openxmlformats.org/officeDocument/2006/relationships/image" Target="../media/image87.png"/><Relationship Id="rId4" Type="http://schemas.openxmlformats.org/officeDocument/2006/relationships/image" Target="../media/image86.jpeg"/></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36.png"/><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2407" y="1528792"/>
            <a:ext cx="9144000" cy="2387600"/>
          </a:xfrm>
        </p:spPr>
        <p:txBody>
          <a:bodyPr/>
          <a:lstStyle/>
          <a:p>
            <a:r>
              <a:rPr lang="en-US" dirty="0" smtClean="0"/>
              <a:t>Advancing Insights</a:t>
            </a:r>
            <a:endParaRPr lang="en-US" dirty="0"/>
          </a:p>
        </p:txBody>
      </p:sp>
      <p:sp>
        <p:nvSpPr>
          <p:cNvPr id="3" name="Subtitle 2"/>
          <p:cNvSpPr>
            <a:spLocks noGrp="1"/>
          </p:cNvSpPr>
          <p:nvPr>
            <p:ph type="subTitle" idx="1"/>
          </p:nvPr>
        </p:nvSpPr>
        <p:spPr>
          <a:xfrm>
            <a:off x="1722407" y="4008467"/>
            <a:ext cx="9144000" cy="1655762"/>
          </a:xfrm>
        </p:spPr>
        <p:txBody>
          <a:bodyPr/>
          <a:lstStyle/>
          <a:p>
            <a:r>
              <a:rPr lang="en-US" dirty="0" smtClean="0"/>
              <a:t>Todd Norris, </a:t>
            </a:r>
            <a:r>
              <a:rPr lang="en-US" dirty="0" smtClean="0">
                <a:hlinkClick r:id="rId3"/>
              </a:rPr>
              <a:t>todd.Norris@bcbsnc.com</a:t>
            </a:r>
            <a:endParaRPr lang="en-US" dirty="0" smtClean="0"/>
          </a:p>
          <a:p>
            <a:r>
              <a:rPr lang="en-US" dirty="0" smtClean="0"/>
              <a:t>Director of Information Strategy and Architecture</a:t>
            </a:r>
          </a:p>
        </p:txBody>
      </p:sp>
      <p:pic>
        <p:nvPicPr>
          <p:cNvPr id="4" name="Picture 3" descr="http://www.mbminc.com/system/images/0000/0449/PPP_IBUSC_CLP_Analyze_Chart_Data_S.png"/>
          <p:cNvPicPr/>
          <p:nvPr/>
        </p:nvPicPr>
        <p:blipFill>
          <a:blip r:embed="rId4">
            <a:extLst>
              <a:ext uri="{28A0092B-C50C-407E-A947-70E740481C1C}">
                <a14:useLocalDpi xmlns:a14="http://schemas.microsoft.com/office/drawing/2010/main" val="0"/>
              </a:ext>
            </a:extLst>
          </a:blip>
          <a:srcRect/>
          <a:stretch>
            <a:fillRect/>
          </a:stretch>
        </p:blipFill>
        <p:spPr bwMode="auto">
          <a:xfrm>
            <a:off x="-451953" y="196734"/>
            <a:ext cx="4885931" cy="4202737"/>
          </a:xfrm>
          <a:prstGeom prst="rect">
            <a:avLst/>
          </a:prstGeom>
          <a:noFill/>
          <a:ln>
            <a:noFill/>
          </a:ln>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38043" y="463785"/>
            <a:ext cx="3252216" cy="478536"/>
          </a:xfrm>
          <a:prstGeom prst="rect">
            <a:avLst/>
          </a:prstGeom>
        </p:spPr>
      </p:pic>
    </p:spTree>
    <p:extLst>
      <p:ext uri="{BB962C8B-B14F-4D97-AF65-F5344CB8AC3E}">
        <p14:creationId xmlns:p14="http://schemas.microsoft.com/office/powerpoint/2010/main" val="38364924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henry ford you can build a reputation on what you are going to d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26" y="0"/>
            <a:ext cx="12234326" cy="7168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9301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car bumper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0950" y="1016069"/>
            <a:ext cx="10499172" cy="4918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5170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umper crash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262" y="-1159334"/>
            <a:ext cx="14783119" cy="831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1319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rear end coll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8852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ntegrity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8932" y="519236"/>
            <a:ext cx="1211291" cy="12112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data and analytics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5308" y="1520687"/>
            <a:ext cx="4292108" cy="247448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making a difference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9627" y="3006481"/>
            <a:ext cx="2430806" cy="13946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https://i2.wp.com/www.studentprojectguide.com/wp-content/uploads/2017/11/Hospital-Management-System.png?fit=457%2C3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98105" y="545944"/>
            <a:ext cx="1528528" cy="10769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582643" y="10935268"/>
            <a:ext cx="703160" cy="2585323"/>
          </a:xfrm>
          <a:prstGeom prst="rect">
            <a:avLst/>
          </a:prstGeom>
          <a:noFill/>
        </p:spPr>
        <p:txBody>
          <a:bodyPr wrap="square" rtlCol="0">
            <a:spAutoFit/>
          </a:bodyPr>
          <a:lstStyle/>
          <a:p>
            <a:pPr algn="ctr"/>
            <a:r>
              <a:rPr lang="en-US" dirty="0" smtClean="0"/>
              <a:t>Reconcile ACA Cost Sharing Reductions</a:t>
            </a:r>
            <a:endParaRPr lang="en-US" dirty="0"/>
          </a:p>
        </p:txBody>
      </p:sp>
      <p:sp>
        <p:nvSpPr>
          <p:cNvPr id="10" name="TextBox 9"/>
          <p:cNvSpPr txBox="1"/>
          <p:nvPr/>
        </p:nvSpPr>
        <p:spPr>
          <a:xfrm>
            <a:off x="8964849" y="1376893"/>
            <a:ext cx="2165171" cy="646331"/>
          </a:xfrm>
          <a:prstGeom prst="rect">
            <a:avLst/>
          </a:prstGeom>
          <a:noFill/>
        </p:spPr>
        <p:txBody>
          <a:bodyPr wrap="square" rtlCol="0">
            <a:spAutoFit/>
          </a:bodyPr>
          <a:lstStyle/>
          <a:p>
            <a:pPr algn="ctr"/>
            <a:r>
              <a:rPr lang="en-US" dirty="0" smtClean="0"/>
              <a:t>Med Savings from ML on Claims Review</a:t>
            </a:r>
            <a:endParaRPr lang="en-US" dirty="0"/>
          </a:p>
        </p:txBody>
      </p:sp>
      <p:pic>
        <p:nvPicPr>
          <p:cNvPr id="4106" name="Picture 10" descr="Image result for bcbsnc blue selec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587" y="3006481"/>
            <a:ext cx="2571750" cy="12096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592267" y="3880192"/>
            <a:ext cx="1736581" cy="646331"/>
          </a:xfrm>
          <a:prstGeom prst="rect">
            <a:avLst/>
          </a:prstGeom>
          <a:noFill/>
        </p:spPr>
        <p:txBody>
          <a:bodyPr wrap="square" rtlCol="0">
            <a:spAutoFit/>
          </a:bodyPr>
          <a:lstStyle/>
          <a:p>
            <a:pPr algn="ctr"/>
            <a:r>
              <a:rPr lang="en-US" dirty="0" smtClean="0"/>
              <a:t>New Lower Cost Products</a:t>
            </a:r>
            <a:endParaRPr lang="en-US" dirty="0"/>
          </a:p>
        </p:txBody>
      </p:sp>
      <p:pic>
        <p:nvPicPr>
          <p:cNvPr id="4108" name="Picture 12" descr="Image result for CMS ST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21212" y="3114159"/>
            <a:ext cx="2004795" cy="133410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9518776" y="4125095"/>
            <a:ext cx="1371785" cy="646331"/>
          </a:xfrm>
          <a:prstGeom prst="rect">
            <a:avLst/>
          </a:prstGeom>
          <a:noFill/>
        </p:spPr>
        <p:txBody>
          <a:bodyPr wrap="square" rtlCol="0">
            <a:spAutoFit/>
          </a:bodyPr>
          <a:lstStyle/>
          <a:p>
            <a:pPr algn="ctr"/>
            <a:r>
              <a:rPr lang="en-US" dirty="0" smtClean="0"/>
              <a:t>Increase Quality</a:t>
            </a:r>
            <a:endParaRPr lang="en-US" dirty="0"/>
          </a:p>
        </p:txBody>
      </p:sp>
      <p:sp>
        <p:nvSpPr>
          <p:cNvPr id="20" name="TextBox 19"/>
          <p:cNvSpPr txBox="1"/>
          <p:nvPr/>
        </p:nvSpPr>
        <p:spPr>
          <a:xfrm>
            <a:off x="2707579" y="1138189"/>
            <a:ext cx="1896031" cy="646331"/>
          </a:xfrm>
          <a:prstGeom prst="rect">
            <a:avLst/>
          </a:prstGeom>
          <a:noFill/>
        </p:spPr>
        <p:txBody>
          <a:bodyPr wrap="square" rtlCol="0">
            <a:spAutoFit/>
          </a:bodyPr>
          <a:lstStyle/>
          <a:p>
            <a:pPr algn="ctr"/>
            <a:r>
              <a:rPr lang="en-US" dirty="0" smtClean="0"/>
              <a:t>Avoid a Readmission</a:t>
            </a:r>
            <a:endParaRPr lang="en-US" dirty="0"/>
          </a:p>
        </p:txBody>
      </p:sp>
      <p:pic>
        <p:nvPicPr>
          <p:cNvPr id="1030" name="Picture 6" descr="Image result for checkbox 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42137" y="343340"/>
            <a:ext cx="488086" cy="48808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doctor patient 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68827" y="4870755"/>
            <a:ext cx="1489415" cy="148941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6372328" y="5342452"/>
            <a:ext cx="1371785" cy="587574"/>
          </a:xfrm>
          <a:prstGeom prst="rect">
            <a:avLst/>
          </a:prstGeom>
          <a:noFill/>
        </p:spPr>
        <p:txBody>
          <a:bodyPr wrap="square" rtlCol="0">
            <a:spAutoFit/>
          </a:bodyPr>
          <a:lstStyle/>
          <a:p>
            <a:r>
              <a:rPr lang="en-US" dirty="0" smtClean="0"/>
              <a:t>Value-Based Care</a:t>
            </a:r>
            <a:endParaRPr lang="en-US" dirty="0"/>
          </a:p>
        </p:txBody>
      </p:sp>
    </p:spTree>
    <p:extLst>
      <p:ext uri="{BB962C8B-B14F-4D97-AF65-F5344CB8AC3E}">
        <p14:creationId xmlns:p14="http://schemas.microsoft.com/office/powerpoint/2010/main" val="325589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08"/>
                                        </p:tgtEl>
                                        <p:attrNameLst>
                                          <p:attrName>style.visibility</p:attrName>
                                        </p:attrNameLst>
                                      </p:cBhvr>
                                      <p:to>
                                        <p:strVal val="visible"/>
                                      </p:to>
                                    </p:set>
                                    <p:animEffect transition="in" filter="fade">
                                      <p:cBhvr>
                                        <p:cTn id="15" dur="500"/>
                                        <p:tgtEl>
                                          <p:spTgt spid="410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500"/>
                                        <p:tgtEl>
                                          <p:spTgt spid="1030"/>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106"/>
                                        </p:tgtEl>
                                        <p:attrNameLst>
                                          <p:attrName>style.visibility</p:attrName>
                                        </p:attrNameLst>
                                      </p:cBhvr>
                                      <p:to>
                                        <p:strVal val="visible"/>
                                      </p:to>
                                    </p:set>
                                    <p:animEffect transition="in" filter="fade">
                                      <p:cBhvr>
                                        <p:cTn id="34" dur="500"/>
                                        <p:tgtEl>
                                          <p:spTgt spid="410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050"/>
                                        </p:tgtEl>
                                        <p:attrNameLst>
                                          <p:attrName>style.visibility</p:attrName>
                                        </p:attrNameLst>
                                      </p:cBhvr>
                                      <p:to>
                                        <p:strVal val="visible"/>
                                      </p:to>
                                    </p:set>
                                    <p:animEffect transition="in" filter="fade">
                                      <p:cBhvr>
                                        <p:cTn id="45" dur="500"/>
                                        <p:tgtEl>
                                          <p:spTgt spid="205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5" grpId="0"/>
      <p:bldP spid="16" grpId="0"/>
      <p:bldP spid="20"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734" y="464952"/>
            <a:ext cx="8392820" cy="902167"/>
          </a:xfrm>
        </p:spPr>
        <p:txBody>
          <a:bodyPr/>
          <a:lstStyle/>
          <a:p>
            <a:r>
              <a:rPr lang="en-US" dirty="0" smtClean="0"/>
              <a:t>Oh, The Places We’ll Go, Today! </a:t>
            </a:r>
            <a:endParaRPr lang="en-US" dirty="0"/>
          </a:p>
        </p:txBody>
      </p:sp>
      <p:cxnSp>
        <p:nvCxnSpPr>
          <p:cNvPr id="4" name="Straight Arrow Connector 3"/>
          <p:cNvCxnSpPr/>
          <p:nvPr/>
        </p:nvCxnSpPr>
        <p:spPr>
          <a:xfrm flipV="1">
            <a:off x="838200" y="3317631"/>
            <a:ext cx="10626969" cy="117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260228" y="2168020"/>
            <a:ext cx="1078523" cy="707886"/>
          </a:xfrm>
          <a:prstGeom prst="rect">
            <a:avLst/>
          </a:prstGeom>
          <a:noFill/>
        </p:spPr>
        <p:txBody>
          <a:bodyPr wrap="square" rtlCol="0">
            <a:spAutoFit/>
          </a:bodyPr>
          <a:lstStyle/>
          <a:p>
            <a:pPr algn="ctr"/>
            <a:r>
              <a:rPr lang="en-US" sz="2400" b="1" dirty="0" smtClean="0"/>
              <a:t>Who</a:t>
            </a:r>
          </a:p>
          <a:p>
            <a:pPr algn="ctr"/>
            <a:r>
              <a:rPr lang="en-US" sz="1600" dirty="0" smtClean="0"/>
              <a:t>are we</a:t>
            </a:r>
            <a:endParaRPr lang="en-US" sz="1600" dirty="0"/>
          </a:p>
        </p:txBody>
      </p:sp>
      <p:sp>
        <p:nvSpPr>
          <p:cNvPr id="7" name="TextBox 6"/>
          <p:cNvSpPr txBox="1"/>
          <p:nvPr/>
        </p:nvSpPr>
        <p:spPr>
          <a:xfrm>
            <a:off x="2488222" y="3794963"/>
            <a:ext cx="1078523" cy="954107"/>
          </a:xfrm>
          <a:prstGeom prst="rect">
            <a:avLst/>
          </a:prstGeom>
          <a:noFill/>
        </p:spPr>
        <p:txBody>
          <a:bodyPr wrap="square" rtlCol="0">
            <a:spAutoFit/>
          </a:bodyPr>
          <a:lstStyle/>
          <a:p>
            <a:pPr algn="ctr"/>
            <a:r>
              <a:rPr lang="en-US" sz="2400" b="1" dirty="0" smtClean="0"/>
              <a:t>Why</a:t>
            </a:r>
          </a:p>
          <a:p>
            <a:pPr algn="ctr"/>
            <a:r>
              <a:rPr lang="en-US" sz="1600" dirty="0"/>
              <a:t>a</a:t>
            </a:r>
            <a:r>
              <a:rPr lang="en-US" sz="1600" dirty="0" smtClean="0"/>
              <a:t>re we changing</a:t>
            </a:r>
            <a:endParaRPr lang="en-US" sz="1600" dirty="0"/>
          </a:p>
        </p:txBody>
      </p:sp>
      <p:sp>
        <p:nvSpPr>
          <p:cNvPr id="8" name="TextBox 7"/>
          <p:cNvSpPr txBox="1"/>
          <p:nvPr/>
        </p:nvSpPr>
        <p:spPr>
          <a:xfrm>
            <a:off x="4255479" y="2168020"/>
            <a:ext cx="2063262" cy="707886"/>
          </a:xfrm>
          <a:prstGeom prst="rect">
            <a:avLst/>
          </a:prstGeom>
          <a:noFill/>
        </p:spPr>
        <p:txBody>
          <a:bodyPr wrap="square" rtlCol="0">
            <a:spAutoFit/>
          </a:bodyPr>
          <a:lstStyle/>
          <a:p>
            <a:pPr algn="ctr"/>
            <a:r>
              <a:rPr lang="en-US" sz="2400" b="1" dirty="0" smtClean="0"/>
              <a:t>What</a:t>
            </a:r>
          </a:p>
          <a:p>
            <a:pPr algn="ctr"/>
            <a:r>
              <a:rPr lang="en-US" sz="1600" dirty="0"/>
              <a:t>a</a:t>
            </a:r>
            <a:r>
              <a:rPr lang="en-US" sz="1600" dirty="0" smtClean="0"/>
              <a:t>re we doing</a:t>
            </a:r>
            <a:endParaRPr lang="en-US" sz="1600" dirty="0"/>
          </a:p>
        </p:txBody>
      </p:sp>
      <p:sp>
        <p:nvSpPr>
          <p:cNvPr id="9" name="TextBox 8"/>
          <p:cNvSpPr txBox="1"/>
          <p:nvPr/>
        </p:nvSpPr>
        <p:spPr>
          <a:xfrm>
            <a:off x="7373813" y="3794963"/>
            <a:ext cx="1078523" cy="954107"/>
          </a:xfrm>
          <a:prstGeom prst="rect">
            <a:avLst/>
          </a:prstGeom>
          <a:noFill/>
        </p:spPr>
        <p:txBody>
          <a:bodyPr wrap="square" rtlCol="0">
            <a:spAutoFit/>
          </a:bodyPr>
          <a:lstStyle/>
          <a:p>
            <a:pPr algn="ctr"/>
            <a:r>
              <a:rPr lang="en-US" sz="2400" b="1" dirty="0" smtClean="0"/>
              <a:t>How</a:t>
            </a:r>
          </a:p>
          <a:p>
            <a:pPr algn="ctr"/>
            <a:r>
              <a:rPr lang="en-US" sz="1600" dirty="0"/>
              <a:t>a</a:t>
            </a:r>
            <a:r>
              <a:rPr lang="en-US" sz="1600" dirty="0" smtClean="0"/>
              <a:t>re things better</a:t>
            </a:r>
            <a:endParaRPr lang="en-US" sz="1600" dirty="0"/>
          </a:p>
        </p:txBody>
      </p:sp>
      <p:sp>
        <p:nvSpPr>
          <p:cNvPr id="10" name="TextBox 9"/>
          <p:cNvSpPr txBox="1"/>
          <p:nvPr/>
        </p:nvSpPr>
        <p:spPr>
          <a:xfrm>
            <a:off x="9143997" y="2168020"/>
            <a:ext cx="1078523" cy="707886"/>
          </a:xfrm>
          <a:prstGeom prst="rect">
            <a:avLst/>
          </a:prstGeom>
          <a:noFill/>
        </p:spPr>
        <p:txBody>
          <a:bodyPr wrap="square" rtlCol="0">
            <a:spAutoFit/>
          </a:bodyPr>
          <a:lstStyle/>
          <a:p>
            <a:pPr algn="ctr"/>
            <a:r>
              <a:rPr lang="en-US" sz="2400" b="1" dirty="0" smtClean="0"/>
              <a:t>What</a:t>
            </a:r>
          </a:p>
          <a:p>
            <a:pPr algn="ctr"/>
            <a:r>
              <a:rPr lang="en-US" sz="1600" dirty="0" smtClean="0"/>
              <a:t>Is next</a:t>
            </a:r>
            <a:endParaRPr lang="en-US" sz="1600" dirty="0"/>
          </a:p>
        </p:txBody>
      </p:sp>
      <p:sp>
        <p:nvSpPr>
          <p:cNvPr id="11" name="TextBox 10"/>
          <p:cNvSpPr txBox="1"/>
          <p:nvPr/>
        </p:nvSpPr>
        <p:spPr>
          <a:xfrm>
            <a:off x="10041292" y="3801309"/>
            <a:ext cx="1672989" cy="701540"/>
          </a:xfrm>
          <a:prstGeom prst="rect">
            <a:avLst/>
          </a:prstGeom>
          <a:noFill/>
        </p:spPr>
        <p:txBody>
          <a:bodyPr wrap="square" rtlCol="0">
            <a:spAutoFit/>
          </a:bodyPr>
          <a:lstStyle/>
          <a:p>
            <a:pPr algn="ctr"/>
            <a:r>
              <a:rPr lang="en-US" sz="2400" b="1" dirty="0" smtClean="0"/>
              <a:t>Questions?</a:t>
            </a:r>
          </a:p>
          <a:p>
            <a:pPr algn="ctr"/>
            <a:r>
              <a:rPr lang="en-US" sz="1600" dirty="0" smtClean="0"/>
              <a:t>you may have</a:t>
            </a:r>
            <a:endParaRPr lang="en-US" sz="1600" dirty="0"/>
          </a:p>
        </p:txBody>
      </p:sp>
      <p:cxnSp>
        <p:nvCxnSpPr>
          <p:cNvPr id="13" name="Straight Connector 12"/>
          <p:cNvCxnSpPr/>
          <p:nvPr/>
        </p:nvCxnSpPr>
        <p:spPr>
          <a:xfrm>
            <a:off x="1324707"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274278"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798278"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646985"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061939"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374924"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322" y="5432263"/>
            <a:ext cx="2428177" cy="1092679"/>
          </a:xfrm>
          <a:prstGeom prst="rect">
            <a:avLst/>
          </a:prstGeom>
        </p:spPr>
      </p:pic>
      <p:cxnSp>
        <p:nvCxnSpPr>
          <p:cNvPr id="5" name="Straight Connector 4"/>
          <p:cNvCxnSpPr/>
          <p:nvPr/>
        </p:nvCxnSpPr>
        <p:spPr>
          <a:xfrm>
            <a:off x="838200" y="3329352"/>
            <a:ext cx="296007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pic>
        <p:nvPicPr>
          <p:cNvPr id="11266" name="Picture 2" descr="Image result for you are her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5379" y="2953450"/>
            <a:ext cx="454505" cy="45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4669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ypes of analytics descriptive predic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329" y="690114"/>
            <a:ext cx="9869626" cy="633228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ctrTitle"/>
          </p:nvPr>
        </p:nvSpPr>
        <p:spPr>
          <a:xfrm>
            <a:off x="252740" y="224287"/>
            <a:ext cx="7938722" cy="789529"/>
          </a:xfrm>
        </p:spPr>
        <p:txBody>
          <a:bodyPr>
            <a:normAutofit/>
          </a:bodyPr>
          <a:lstStyle/>
          <a:p>
            <a:pPr algn="l"/>
            <a:r>
              <a:rPr lang="en-US" sz="4000" b="1" dirty="0" smtClean="0"/>
              <a:t>Types of Analysis</a:t>
            </a:r>
            <a:endParaRPr lang="en-US" sz="4000" b="1" dirty="0"/>
          </a:p>
        </p:txBody>
      </p:sp>
      <p:sp>
        <p:nvSpPr>
          <p:cNvPr id="2" name="TextBox 1"/>
          <p:cNvSpPr txBox="1"/>
          <p:nvPr/>
        </p:nvSpPr>
        <p:spPr>
          <a:xfrm>
            <a:off x="1284329" y="4339088"/>
            <a:ext cx="3390180"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How many of our members had the flu last year?</a:t>
            </a:r>
          </a:p>
          <a:p>
            <a:pPr marL="285750" indent="-285750">
              <a:buFont typeface="Arial" panose="020B0604020202020204" pitchFamily="34" charset="0"/>
              <a:buChar char="•"/>
            </a:pPr>
            <a:r>
              <a:rPr lang="en-US" dirty="0" smtClean="0"/>
              <a:t>What were the medical costs associated with the flu?</a:t>
            </a:r>
            <a:endParaRPr lang="en-US" dirty="0"/>
          </a:p>
        </p:txBody>
      </p:sp>
      <p:sp>
        <p:nvSpPr>
          <p:cNvPr id="9" name="TextBox 8"/>
          <p:cNvSpPr txBox="1"/>
          <p:nvPr/>
        </p:nvSpPr>
        <p:spPr>
          <a:xfrm>
            <a:off x="6366975" y="405867"/>
            <a:ext cx="3587908"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How many members are likely to get the flu this coming year?</a:t>
            </a:r>
          </a:p>
          <a:p>
            <a:pPr marL="285750" indent="-285750">
              <a:buFont typeface="Arial" panose="020B0604020202020204" pitchFamily="34" charset="0"/>
              <a:buChar char="•"/>
            </a:pPr>
            <a:r>
              <a:rPr lang="en-US" dirty="0" smtClean="0"/>
              <a:t>How much will it impact our overall PMPM costs in February?</a:t>
            </a:r>
            <a:endParaRPr lang="en-US" dirty="0"/>
          </a:p>
        </p:txBody>
      </p:sp>
      <p:sp>
        <p:nvSpPr>
          <p:cNvPr id="10" name="TextBox 9"/>
          <p:cNvSpPr txBox="1"/>
          <p:nvPr/>
        </p:nvSpPr>
        <p:spPr>
          <a:xfrm>
            <a:off x="8079069" y="4339087"/>
            <a:ext cx="3390180"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How would costs be effected if we provided free flu vaccines?</a:t>
            </a:r>
          </a:p>
          <a:p>
            <a:pPr marL="285750" indent="-285750">
              <a:buFont typeface="Arial" panose="020B0604020202020204" pitchFamily="34" charset="0"/>
              <a:buChar char="•"/>
            </a:pPr>
            <a:r>
              <a:rPr lang="en-US" dirty="0" smtClean="0"/>
              <a:t>Who should we reach out to </a:t>
            </a:r>
            <a:r>
              <a:rPr lang="en-US" dirty="0" err="1" smtClean="0"/>
              <a:t>to</a:t>
            </a:r>
            <a:r>
              <a:rPr lang="en-US" dirty="0" smtClean="0"/>
              <a:t> prevent hospital admissions from the flu?</a:t>
            </a:r>
            <a:endParaRPr lang="en-US" dirty="0"/>
          </a:p>
        </p:txBody>
      </p:sp>
    </p:spTree>
    <p:extLst>
      <p:ext uri="{BB962C8B-B14F-4D97-AF65-F5344CB8AC3E}">
        <p14:creationId xmlns:p14="http://schemas.microsoft.com/office/powerpoint/2010/main" val="192116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10553" y="166436"/>
            <a:ext cx="627647" cy="627647"/>
          </a:xfrm>
          <a:prstGeom prst="ellipse">
            <a:avLst/>
          </a:prstGeom>
          <a:blipFill rotWithShape="0">
            <a:blip r:embed="rId3"/>
            <a:stretch>
              <a:fillRect/>
            </a:stretch>
          </a:blipFill>
          <a:ln>
            <a:noFill/>
          </a:ln>
          <a:scene3d>
            <a:camera prst="orthographicFront"/>
            <a:lightRig rig="threePt" dir="t">
              <a:rot lat="0" lon="0" rev="7500000"/>
            </a:lightRig>
          </a:scene3d>
          <a:sp3d z="152400" extrusionH="63500" prstMaterial="dkEdge">
            <a:bevelT w="120800" h="19050" prst="relaxedInset"/>
            <a:contourClr>
              <a:schemeClr val="bg1"/>
            </a:contourClr>
          </a:sp3d>
        </p:spPr>
        <p:style>
          <a:lnRef idx="1">
            <a:scrgbClr r="0" g="0" b="0"/>
          </a:lnRef>
          <a:fillRef idx="1">
            <a:scrgbClr r="0" g="0" b="0"/>
          </a:fillRef>
          <a:effectRef idx="2">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
        <p:nvSpPr>
          <p:cNvPr id="3" name="Title 1"/>
          <p:cNvSpPr txBox="1">
            <a:spLocks/>
          </p:cNvSpPr>
          <p:nvPr/>
        </p:nvSpPr>
        <p:spPr>
          <a:xfrm>
            <a:off x="782051" y="228598"/>
            <a:ext cx="7468609" cy="5654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Accelerating Analytic Discovery</a:t>
            </a:r>
            <a:endParaRPr lang="en-US" sz="3600" dirty="0"/>
          </a:p>
        </p:txBody>
      </p:sp>
      <p:sp>
        <p:nvSpPr>
          <p:cNvPr id="4" name="TextBox 3"/>
          <p:cNvSpPr txBox="1"/>
          <p:nvPr/>
        </p:nvSpPr>
        <p:spPr>
          <a:xfrm>
            <a:off x="89452" y="1038830"/>
            <a:ext cx="7851914" cy="1323439"/>
          </a:xfrm>
          <a:prstGeom prst="rect">
            <a:avLst/>
          </a:prstGeom>
          <a:noFill/>
        </p:spPr>
        <p:txBody>
          <a:bodyPr wrap="square" rtlCol="0">
            <a:spAutoFit/>
          </a:bodyPr>
          <a:lstStyle/>
          <a:p>
            <a:r>
              <a:rPr lang="en-US" sz="8000" dirty="0" smtClean="0">
                <a:latin typeface="Berlin Sans FB Demi" panose="020E0802020502020306" pitchFamily="34" charset="0"/>
              </a:rPr>
              <a:t>DESCRIPTIVE</a:t>
            </a:r>
            <a:endParaRPr lang="en-US" sz="8000" dirty="0">
              <a:latin typeface="Berlin Sans FB Demi" panose="020E0802020502020306" pitchFamily="34" charset="0"/>
            </a:endParaRPr>
          </a:p>
        </p:txBody>
      </p:sp>
      <p:sp>
        <p:nvSpPr>
          <p:cNvPr id="5" name="TextBox 4"/>
          <p:cNvSpPr txBox="1"/>
          <p:nvPr/>
        </p:nvSpPr>
        <p:spPr>
          <a:xfrm>
            <a:off x="3772653" y="2871180"/>
            <a:ext cx="2196548" cy="367748"/>
          </a:xfrm>
          <a:prstGeom prst="rect">
            <a:avLst/>
          </a:prstGeom>
          <a:noFill/>
        </p:spPr>
        <p:txBody>
          <a:bodyPr wrap="square" rtlCol="0">
            <a:spAutoFit/>
          </a:bodyPr>
          <a:lstStyle/>
          <a:p>
            <a:pPr algn="ctr"/>
            <a:r>
              <a:rPr lang="en-US" dirty="0" smtClean="0"/>
              <a:t>prescriptive</a:t>
            </a:r>
            <a:endParaRPr lang="en-US" dirty="0"/>
          </a:p>
        </p:txBody>
      </p:sp>
      <p:sp>
        <p:nvSpPr>
          <p:cNvPr id="6" name="TextBox 5"/>
          <p:cNvSpPr txBox="1"/>
          <p:nvPr/>
        </p:nvSpPr>
        <p:spPr>
          <a:xfrm>
            <a:off x="1218725" y="2701111"/>
            <a:ext cx="2796684" cy="707886"/>
          </a:xfrm>
          <a:prstGeom prst="rect">
            <a:avLst/>
          </a:prstGeom>
          <a:noFill/>
        </p:spPr>
        <p:txBody>
          <a:bodyPr wrap="square" rtlCol="0">
            <a:spAutoFit/>
          </a:bodyPr>
          <a:lstStyle/>
          <a:p>
            <a:pPr algn="ctr"/>
            <a:r>
              <a:rPr lang="en-US" sz="4000" dirty="0" smtClean="0"/>
              <a:t>Predictive</a:t>
            </a:r>
            <a:endParaRPr lang="en-US" sz="4000" dirty="0"/>
          </a:p>
        </p:txBody>
      </p:sp>
      <p:sp>
        <p:nvSpPr>
          <p:cNvPr id="7" name="TextBox 6"/>
          <p:cNvSpPr txBox="1"/>
          <p:nvPr/>
        </p:nvSpPr>
        <p:spPr>
          <a:xfrm>
            <a:off x="363207" y="2085558"/>
            <a:ext cx="5102239" cy="923330"/>
          </a:xfrm>
          <a:prstGeom prst="rect">
            <a:avLst/>
          </a:prstGeom>
          <a:noFill/>
        </p:spPr>
        <p:txBody>
          <a:bodyPr wrap="square" rtlCol="0">
            <a:spAutoFit/>
          </a:bodyPr>
          <a:lstStyle/>
          <a:p>
            <a:pPr algn="ctr"/>
            <a:r>
              <a:rPr lang="en-US" sz="5400" dirty="0" smtClean="0">
                <a:latin typeface="Arial Black" panose="020B0A04020102020204" pitchFamily="34" charset="0"/>
              </a:rPr>
              <a:t>DIAGNOSTIC</a:t>
            </a:r>
            <a:endParaRPr lang="en-US" sz="5400" dirty="0">
              <a:latin typeface="Arial Black" panose="020B0A04020102020204" pitchFamily="34" charset="0"/>
            </a:endParaRPr>
          </a:p>
        </p:txBody>
      </p:sp>
      <p:sp>
        <p:nvSpPr>
          <p:cNvPr id="8" name="TextBox 7"/>
          <p:cNvSpPr txBox="1"/>
          <p:nvPr/>
        </p:nvSpPr>
        <p:spPr>
          <a:xfrm>
            <a:off x="2547114" y="4526616"/>
            <a:ext cx="3256722" cy="369332"/>
          </a:xfrm>
          <a:prstGeom prst="rect">
            <a:avLst/>
          </a:prstGeom>
          <a:noFill/>
        </p:spPr>
        <p:txBody>
          <a:bodyPr wrap="square" rtlCol="0">
            <a:spAutoFit/>
          </a:bodyPr>
          <a:lstStyle/>
          <a:p>
            <a:pPr algn="ctr"/>
            <a:r>
              <a:rPr lang="en-US" dirty="0"/>
              <a:t>descriptive</a:t>
            </a:r>
          </a:p>
        </p:txBody>
      </p:sp>
      <p:sp>
        <p:nvSpPr>
          <p:cNvPr id="9" name="TextBox 8"/>
          <p:cNvSpPr txBox="1"/>
          <p:nvPr/>
        </p:nvSpPr>
        <p:spPr>
          <a:xfrm>
            <a:off x="2964177" y="5215966"/>
            <a:ext cx="6936610" cy="1323439"/>
          </a:xfrm>
          <a:prstGeom prst="rect">
            <a:avLst/>
          </a:prstGeom>
          <a:noFill/>
        </p:spPr>
        <p:txBody>
          <a:bodyPr wrap="square" rtlCol="0">
            <a:spAutoFit/>
          </a:bodyPr>
          <a:lstStyle/>
          <a:p>
            <a:r>
              <a:rPr lang="en-US" sz="8000" dirty="0" smtClean="0">
                <a:latin typeface="Berlin Sans FB Demi" panose="020E0802020502020306" pitchFamily="34" charset="0"/>
              </a:rPr>
              <a:t>PRESCRIPTIVE</a:t>
            </a:r>
            <a:endParaRPr lang="en-US" sz="8000" dirty="0">
              <a:latin typeface="Berlin Sans FB Demi" panose="020E0802020502020306" pitchFamily="34" charset="0"/>
            </a:endParaRPr>
          </a:p>
        </p:txBody>
      </p:sp>
      <p:sp>
        <p:nvSpPr>
          <p:cNvPr id="10" name="TextBox 9"/>
          <p:cNvSpPr txBox="1"/>
          <p:nvPr/>
        </p:nvSpPr>
        <p:spPr>
          <a:xfrm>
            <a:off x="5386772" y="4725879"/>
            <a:ext cx="5109188" cy="923330"/>
          </a:xfrm>
          <a:prstGeom prst="rect">
            <a:avLst/>
          </a:prstGeom>
          <a:noFill/>
        </p:spPr>
        <p:txBody>
          <a:bodyPr wrap="square" rtlCol="0">
            <a:spAutoFit/>
          </a:bodyPr>
          <a:lstStyle/>
          <a:p>
            <a:pPr algn="ctr"/>
            <a:r>
              <a:rPr lang="en-US" sz="5400" dirty="0" smtClean="0">
                <a:latin typeface="Arial Black" panose="020B0A04020102020204" pitchFamily="34" charset="0"/>
              </a:rPr>
              <a:t>PREDICTIVE</a:t>
            </a:r>
            <a:endParaRPr lang="en-US" sz="5400" dirty="0">
              <a:latin typeface="Arial Black" panose="020B0A04020102020204" pitchFamily="34" charset="0"/>
            </a:endParaRPr>
          </a:p>
        </p:txBody>
      </p:sp>
      <p:sp>
        <p:nvSpPr>
          <p:cNvPr id="11" name="TextBox 10"/>
          <p:cNvSpPr txBox="1"/>
          <p:nvPr/>
        </p:nvSpPr>
        <p:spPr>
          <a:xfrm>
            <a:off x="1707930" y="4738120"/>
            <a:ext cx="5102239" cy="707886"/>
          </a:xfrm>
          <a:prstGeom prst="rect">
            <a:avLst/>
          </a:prstGeom>
          <a:noFill/>
        </p:spPr>
        <p:txBody>
          <a:bodyPr wrap="square" rtlCol="0">
            <a:spAutoFit/>
          </a:bodyPr>
          <a:lstStyle/>
          <a:p>
            <a:pPr algn="ctr"/>
            <a:r>
              <a:rPr lang="en-US" sz="4000" dirty="0" smtClean="0"/>
              <a:t>Diagnostic</a:t>
            </a:r>
            <a:endParaRPr lang="en-US" sz="4000" dirty="0"/>
          </a:p>
        </p:txBody>
      </p:sp>
      <p:sp>
        <p:nvSpPr>
          <p:cNvPr id="12" name="Down Arrow 11"/>
          <p:cNvSpPr/>
          <p:nvPr/>
        </p:nvSpPr>
        <p:spPr>
          <a:xfrm>
            <a:off x="4139110" y="3408997"/>
            <a:ext cx="1202635" cy="894646"/>
          </a:xfrm>
          <a:prstGeom prst="downArrow">
            <a:avLst/>
          </a:prstGeom>
          <a:gradFill>
            <a:gsLst>
              <a:gs pos="0">
                <a:schemeClr val="accent5">
                  <a:satMod val="103000"/>
                  <a:lumMod val="102000"/>
                  <a:tint val="94000"/>
                </a:schemeClr>
              </a:gs>
              <a:gs pos="62000">
                <a:schemeClr val="accent5">
                  <a:satMod val="110000"/>
                  <a:lumMod val="100000"/>
                  <a:shade val="100000"/>
                </a:schemeClr>
              </a:gs>
              <a:gs pos="100000">
                <a:schemeClr val="bg1"/>
              </a:gs>
            </a:gsLst>
          </a:gra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3" name="TextBox 12"/>
          <p:cNvSpPr txBox="1"/>
          <p:nvPr/>
        </p:nvSpPr>
        <p:spPr>
          <a:xfrm>
            <a:off x="6969197" y="964447"/>
            <a:ext cx="4599952" cy="2677656"/>
          </a:xfrm>
          <a:prstGeom prst="rect">
            <a:avLst/>
          </a:prstGeom>
          <a:noFill/>
          <a:ln w="12700">
            <a:solidFill>
              <a:schemeClr val="tx1"/>
            </a:solidFill>
          </a:ln>
          <a:effectLst>
            <a:outerShdw blurRad="76200" dist="12700" dir="2700000" sy="-23000" kx="-800400" algn="bl" rotWithShape="0">
              <a:prstClr val="black">
                <a:alpha val="20000"/>
              </a:prstClr>
            </a:outerShdw>
          </a:effectLst>
        </p:spPr>
        <p:txBody>
          <a:bodyPr wrap="square" rtlCol="0">
            <a:spAutoFit/>
          </a:bodyPr>
          <a:lstStyle/>
          <a:p>
            <a:pPr marL="285750" indent="-285750">
              <a:buFont typeface="Arial" panose="020B0604020202020204" pitchFamily="34" charset="0"/>
              <a:buChar char="•"/>
            </a:pPr>
            <a:r>
              <a:rPr lang="en-US" sz="2400" dirty="0" smtClean="0">
                <a:solidFill>
                  <a:schemeClr val="accent1">
                    <a:lumMod val="75000"/>
                  </a:schemeClr>
                </a:solidFill>
              </a:rPr>
              <a:t>Fast First Access to data</a:t>
            </a:r>
          </a:p>
          <a:p>
            <a:pPr marL="285750" indent="-285750">
              <a:buFont typeface="Arial" panose="020B0604020202020204" pitchFamily="34" charset="0"/>
              <a:buChar char="•"/>
            </a:pPr>
            <a:r>
              <a:rPr lang="en-US" sz="2400" dirty="0" smtClean="0">
                <a:solidFill>
                  <a:schemeClr val="accent1">
                    <a:lumMod val="75000"/>
                  </a:schemeClr>
                </a:solidFill>
              </a:rPr>
              <a:t>Exponential increase in platform capacity</a:t>
            </a:r>
          </a:p>
          <a:p>
            <a:pPr marL="285750" indent="-285750">
              <a:buFont typeface="Arial" panose="020B0604020202020204" pitchFamily="34" charset="0"/>
              <a:buChar char="•"/>
            </a:pPr>
            <a:r>
              <a:rPr lang="en-US" sz="2400" dirty="0" smtClean="0">
                <a:solidFill>
                  <a:schemeClr val="accent1">
                    <a:lumMod val="75000"/>
                  </a:schemeClr>
                </a:solidFill>
              </a:rPr>
              <a:t>Modernize analytics toolset </a:t>
            </a:r>
          </a:p>
          <a:p>
            <a:pPr marL="285750" indent="-285750">
              <a:buFont typeface="Arial" panose="020B0604020202020204" pitchFamily="34" charset="0"/>
              <a:buChar char="•"/>
            </a:pPr>
            <a:r>
              <a:rPr lang="en-US" sz="2400" dirty="0" smtClean="0">
                <a:solidFill>
                  <a:schemeClr val="accent1">
                    <a:lumMod val="75000"/>
                  </a:schemeClr>
                </a:solidFill>
              </a:rPr>
              <a:t>Reduce IT Friction</a:t>
            </a:r>
          </a:p>
          <a:p>
            <a:pPr algn="ctr"/>
            <a:r>
              <a:rPr lang="en-US" sz="2400" i="1" dirty="0" smtClean="0">
                <a:solidFill>
                  <a:schemeClr val="accent2">
                    <a:lumMod val="50000"/>
                  </a:schemeClr>
                </a:solidFill>
              </a:rPr>
              <a:t>AND</a:t>
            </a:r>
          </a:p>
          <a:p>
            <a:pPr marL="285750" indent="-285750">
              <a:buFont typeface="Arial" panose="020B0604020202020204" pitchFamily="34" charset="0"/>
              <a:buChar char="•"/>
            </a:pPr>
            <a:r>
              <a:rPr lang="en-US" sz="2400" dirty="0" smtClean="0">
                <a:solidFill>
                  <a:schemeClr val="accent2">
                    <a:lumMod val="50000"/>
                  </a:schemeClr>
                </a:solidFill>
              </a:rPr>
              <a:t>Drastically reduce cost</a:t>
            </a:r>
            <a:endParaRPr lang="en-US" sz="2400" dirty="0">
              <a:solidFill>
                <a:schemeClr val="accent2">
                  <a:lumMod val="50000"/>
                </a:schemeClr>
              </a:solidFill>
            </a:endParaRPr>
          </a:p>
        </p:txBody>
      </p:sp>
    </p:spTree>
    <p:extLst>
      <p:ext uri="{BB962C8B-B14F-4D97-AF65-F5344CB8AC3E}">
        <p14:creationId xmlns:p14="http://schemas.microsoft.com/office/powerpoint/2010/main" val="411964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10801398" y="2997700"/>
            <a:ext cx="951951" cy="54036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9" name="Rectangle 48"/>
          <p:cNvSpPr/>
          <p:nvPr/>
        </p:nvSpPr>
        <p:spPr>
          <a:xfrm>
            <a:off x="3433667" y="1896748"/>
            <a:ext cx="6847194" cy="2360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04260" y="304799"/>
            <a:ext cx="6268254" cy="523220"/>
          </a:xfrm>
          <a:prstGeom prst="rect">
            <a:avLst/>
          </a:prstGeom>
          <a:noFill/>
        </p:spPr>
        <p:txBody>
          <a:bodyPr wrap="none" rtlCol="0">
            <a:spAutoFit/>
          </a:bodyPr>
          <a:lstStyle/>
          <a:p>
            <a:r>
              <a:rPr lang="en-US" sz="2800" dirty="0" smtClean="0"/>
              <a:t>Traditional</a:t>
            </a:r>
            <a:r>
              <a:rPr lang="en-US" sz="2400" dirty="0" smtClean="0"/>
              <a:t> BI &amp; Analytics on a Data Warehouse</a:t>
            </a:r>
            <a:endParaRPr lang="en-US" sz="2400" dirty="0"/>
          </a:p>
        </p:txBody>
      </p:sp>
      <p:pic>
        <p:nvPicPr>
          <p:cNvPr id="2050" name="Picture 2" descr="Image result for database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968" y="2911909"/>
            <a:ext cx="909554" cy="9095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25115" y="2788920"/>
            <a:ext cx="1101905" cy="369332"/>
          </a:xfrm>
          <a:prstGeom prst="rect">
            <a:avLst/>
          </a:prstGeom>
          <a:noFill/>
        </p:spPr>
        <p:txBody>
          <a:bodyPr wrap="none" rtlCol="0">
            <a:spAutoFit/>
          </a:bodyPr>
          <a:lstStyle/>
          <a:p>
            <a:r>
              <a:rPr lang="en-US" dirty="0" smtClean="0"/>
              <a:t>New Data</a:t>
            </a:r>
            <a:endParaRPr lang="en-US" dirty="0"/>
          </a:p>
        </p:txBody>
      </p:sp>
      <p:pic>
        <p:nvPicPr>
          <p:cNvPr id="2052" name="Picture 4" descr="http://www.biodiversityofindia.org/images/1/1f/Men_at_wor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0989" y="2911909"/>
            <a:ext cx="842211" cy="7358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00989" y="3558941"/>
            <a:ext cx="842211" cy="369332"/>
          </a:xfrm>
          <a:prstGeom prst="rect">
            <a:avLst/>
          </a:prstGeom>
          <a:noFill/>
        </p:spPr>
        <p:txBody>
          <a:bodyPr wrap="square" rtlCol="0">
            <a:spAutoFit/>
          </a:bodyPr>
          <a:lstStyle/>
          <a:p>
            <a:pPr algn="ctr"/>
            <a:r>
              <a:rPr lang="en-US" dirty="0" smtClean="0"/>
              <a:t>Ingest</a:t>
            </a:r>
            <a:endParaRPr lang="en-US" dirty="0"/>
          </a:p>
        </p:txBody>
      </p:sp>
      <p:sp>
        <p:nvSpPr>
          <p:cNvPr id="4" name="Notched Right Arrow 3"/>
          <p:cNvSpPr/>
          <p:nvPr/>
        </p:nvSpPr>
        <p:spPr>
          <a:xfrm>
            <a:off x="1429334" y="3170229"/>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4" name="Picture 6" descr="http://resmacamera.com/wp-content/uploads/2017/02/requirements.png.pagespeed.ce_._FoKIUS5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1662" y="2727546"/>
            <a:ext cx="902939" cy="1128674"/>
          </a:xfrm>
          <a:prstGeom prst="rect">
            <a:avLst/>
          </a:prstGeom>
          <a:noFill/>
          <a:extLst>
            <a:ext uri="{909E8E84-426E-40DD-AFC4-6F175D3DCCD1}">
              <a14:hiddenFill xmlns:a14="http://schemas.microsoft.com/office/drawing/2010/main">
                <a:solidFill>
                  <a:srgbClr val="FFFFFF"/>
                </a:solidFill>
              </a14:hiddenFill>
            </a:ext>
          </a:extLst>
        </p:spPr>
      </p:pic>
      <p:sp>
        <p:nvSpPr>
          <p:cNvPr id="9" name="Notched Right Arrow 8"/>
          <p:cNvSpPr/>
          <p:nvPr/>
        </p:nvSpPr>
        <p:spPr>
          <a:xfrm>
            <a:off x="2937334" y="3182262"/>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p:cNvSpPr txBox="1"/>
          <p:nvPr/>
        </p:nvSpPr>
        <p:spPr>
          <a:xfrm>
            <a:off x="3338387" y="2419588"/>
            <a:ext cx="1459831" cy="369332"/>
          </a:xfrm>
          <a:prstGeom prst="rect">
            <a:avLst/>
          </a:prstGeom>
          <a:noFill/>
        </p:spPr>
        <p:txBody>
          <a:bodyPr wrap="square" rtlCol="0">
            <a:spAutoFit/>
          </a:bodyPr>
          <a:lstStyle/>
          <a:p>
            <a:pPr algn="ctr"/>
            <a:r>
              <a:rPr lang="en-US" dirty="0" smtClean="0"/>
              <a:t>Understand</a:t>
            </a:r>
            <a:endParaRPr lang="en-US" dirty="0"/>
          </a:p>
        </p:txBody>
      </p:sp>
      <p:pic>
        <p:nvPicPr>
          <p:cNvPr id="2056" name="Picture 8" descr="http://idwbi.com/wp-content/uploads/2017/01/database-Schem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04713" y="2780268"/>
            <a:ext cx="863934" cy="846445"/>
          </a:xfrm>
          <a:prstGeom prst="rect">
            <a:avLst/>
          </a:prstGeom>
          <a:noFill/>
          <a:extLst>
            <a:ext uri="{909E8E84-426E-40DD-AFC4-6F175D3DCCD1}">
              <a14:hiddenFill xmlns:a14="http://schemas.microsoft.com/office/drawing/2010/main">
                <a:solidFill>
                  <a:srgbClr val="FFFFFF"/>
                </a:solidFill>
              </a14:hiddenFill>
            </a:ext>
          </a:extLst>
        </p:spPr>
      </p:pic>
      <p:sp>
        <p:nvSpPr>
          <p:cNvPr id="12" name="Notched Right Arrow 11"/>
          <p:cNvSpPr/>
          <p:nvPr/>
        </p:nvSpPr>
        <p:spPr>
          <a:xfrm>
            <a:off x="4744130" y="3169201"/>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p:cNvSpPr txBox="1"/>
          <p:nvPr/>
        </p:nvSpPr>
        <p:spPr>
          <a:xfrm>
            <a:off x="5155382" y="3558941"/>
            <a:ext cx="1162596" cy="369332"/>
          </a:xfrm>
          <a:prstGeom prst="rect">
            <a:avLst/>
          </a:prstGeom>
          <a:noFill/>
        </p:spPr>
        <p:txBody>
          <a:bodyPr wrap="square" rtlCol="0">
            <a:spAutoFit/>
          </a:bodyPr>
          <a:lstStyle/>
          <a:p>
            <a:pPr algn="ctr"/>
            <a:r>
              <a:rPr lang="en-US" dirty="0" smtClean="0"/>
              <a:t>Structure</a:t>
            </a:r>
            <a:endParaRPr lang="en-US" dirty="0"/>
          </a:p>
        </p:txBody>
      </p:sp>
      <p:pic>
        <p:nvPicPr>
          <p:cNvPr id="14" name="Picture 4" descr="http://www.biodiversityofindia.org/images/1/1f/Men_at_work.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53963" y="2777905"/>
            <a:ext cx="1121385" cy="97981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6681108" y="2419588"/>
            <a:ext cx="1257511" cy="369332"/>
          </a:xfrm>
          <a:prstGeom prst="rect">
            <a:avLst/>
          </a:prstGeom>
          <a:noFill/>
        </p:spPr>
        <p:txBody>
          <a:bodyPr wrap="square" rtlCol="0">
            <a:spAutoFit/>
          </a:bodyPr>
          <a:lstStyle/>
          <a:p>
            <a:pPr algn="ctr"/>
            <a:r>
              <a:rPr lang="en-US" dirty="0" smtClean="0"/>
              <a:t>Transform</a:t>
            </a:r>
            <a:endParaRPr lang="en-US" dirty="0"/>
          </a:p>
        </p:txBody>
      </p:sp>
      <p:sp>
        <p:nvSpPr>
          <p:cNvPr id="16" name="Notched Right Arrow 15"/>
          <p:cNvSpPr/>
          <p:nvPr/>
        </p:nvSpPr>
        <p:spPr>
          <a:xfrm>
            <a:off x="6335444" y="3185246"/>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8" name="Picture 10" descr="https://test-ipv6.com/images/hires_ok.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19387" y="2723277"/>
            <a:ext cx="869950" cy="8699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8460664" y="3558941"/>
            <a:ext cx="1257511" cy="369332"/>
          </a:xfrm>
          <a:prstGeom prst="rect">
            <a:avLst/>
          </a:prstGeom>
          <a:noFill/>
        </p:spPr>
        <p:txBody>
          <a:bodyPr wrap="square" rtlCol="0">
            <a:spAutoFit/>
          </a:bodyPr>
          <a:lstStyle/>
          <a:p>
            <a:pPr algn="ctr"/>
            <a:r>
              <a:rPr lang="en-US" dirty="0" smtClean="0"/>
              <a:t>Test</a:t>
            </a:r>
            <a:endParaRPr lang="en-US" dirty="0"/>
          </a:p>
        </p:txBody>
      </p:sp>
      <p:sp>
        <p:nvSpPr>
          <p:cNvPr id="19" name="Notched Right Arrow 18"/>
          <p:cNvSpPr/>
          <p:nvPr/>
        </p:nvSpPr>
        <p:spPr>
          <a:xfrm>
            <a:off x="7990433" y="3182262"/>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60" name="Picture 12" descr="http://icons.iconarchive.com/icons/custom-icon-design/mono-general-4/256/eye-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43897" y="2754508"/>
            <a:ext cx="1066955" cy="106695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0253904" y="2653513"/>
            <a:ext cx="1257511" cy="369332"/>
          </a:xfrm>
          <a:prstGeom prst="rect">
            <a:avLst/>
          </a:prstGeom>
          <a:noFill/>
        </p:spPr>
        <p:txBody>
          <a:bodyPr wrap="square" rtlCol="0">
            <a:spAutoFit/>
          </a:bodyPr>
          <a:lstStyle/>
          <a:p>
            <a:pPr algn="ctr"/>
            <a:r>
              <a:rPr lang="en-US" dirty="0" smtClean="0"/>
              <a:t>First Access</a:t>
            </a:r>
            <a:endParaRPr lang="en-US" dirty="0"/>
          </a:p>
        </p:txBody>
      </p:sp>
      <p:sp>
        <p:nvSpPr>
          <p:cNvPr id="22" name="Notched Right Arrow 21"/>
          <p:cNvSpPr/>
          <p:nvPr/>
        </p:nvSpPr>
        <p:spPr>
          <a:xfrm>
            <a:off x="9706821" y="3169133"/>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Notched Right Arrow 22"/>
          <p:cNvSpPr/>
          <p:nvPr/>
        </p:nvSpPr>
        <p:spPr>
          <a:xfrm rot="16200000">
            <a:off x="10827172" y="2348016"/>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Notched Right Arrow 23"/>
          <p:cNvSpPr/>
          <p:nvPr/>
        </p:nvSpPr>
        <p:spPr>
          <a:xfrm rot="10800000">
            <a:off x="10398943" y="2037868"/>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Notched Right Arrow 24"/>
          <p:cNvSpPr/>
          <p:nvPr/>
        </p:nvSpPr>
        <p:spPr>
          <a:xfrm rot="10800000">
            <a:off x="9679282" y="2037868"/>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Notched Right Arrow 25"/>
          <p:cNvSpPr/>
          <p:nvPr/>
        </p:nvSpPr>
        <p:spPr>
          <a:xfrm rot="10800000">
            <a:off x="9018662" y="2037868"/>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Notched Right Arrow 26"/>
          <p:cNvSpPr/>
          <p:nvPr/>
        </p:nvSpPr>
        <p:spPr>
          <a:xfrm rot="10800000">
            <a:off x="8299001" y="2037868"/>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Notched Right Arrow 27"/>
          <p:cNvSpPr/>
          <p:nvPr/>
        </p:nvSpPr>
        <p:spPr>
          <a:xfrm rot="10800000">
            <a:off x="7655929" y="2035836"/>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Notched Right Arrow 28"/>
          <p:cNvSpPr/>
          <p:nvPr/>
        </p:nvSpPr>
        <p:spPr>
          <a:xfrm rot="10800000">
            <a:off x="6936268" y="2035836"/>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Notched Right Arrow 29"/>
          <p:cNvSpPr/>
          <p:nvPr/>
        </p:nvSpPr>
        <p:spPr>
          <a:xfrm rot="10800000">
            <a:off x="6275648" y="2035836"/>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Notched Right Arrow 30"/>
          <p:cNvSpPr/>
          <p:nvPr/>
        </p:nvSpPr>
        <p:spPr>
          <a:xfrm rot="10800000">
            <a:off x="5555987" y="2035836"/>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Notched Right Arrow 31"/>
          <p:cNvSpPr/>
          <p:nvPr/>
        </p:nvSpPr>
        <p:spPr>
          <a:xfrm rot="10800000">
            <a:off x="4895367" y="2026246"/>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Notched Right Arrow 32"/>
          <p:cNvSpPr/>
          <p:nvPr/>
        </p:nvSpPr>
        <p:spPr>
          <a:xfrm rot="10800000">
            <a:off x="4175706" y="2026246"/>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Notched Right Arrow 33"/>
          <p:cNvSpPr/>
          <p:nvPr/>
        </p:nvSpPr>
        <p:spPr>
          <a:xfrm rot="5400000">
            <a:off x="3806518" y="2222918"/>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70" name="Picture 22" descr="http://fiteasydoors.co.nz/wp-content/uploads/2016/11/save-time-money.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99565" y="3647792"/>
            <a:ext cx="533555" cy="47753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2" descr="http://fiteasydoors.co.nz/wp-content/uploads/2016/11/save-time-money.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44357" y="2580048"/>
            <a:ext cx="533555" cy="47753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2" descr="http://fiteasydoors.co.nz/wp-content/uploads/2016/11/save-time-money.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47856" y="3475306"/>
            <a:ext cx="715897" cy="64072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2" descr="http://fiteasydoors.co.nz/wp-content/uploads/2016/11/save-time-money.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99527" y="2554237"/>
            <a:ext cx="499817" cy="447336"/>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www.roiworks.com/wp-content/uploads/2014/10/analytic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83581" y="4378831"/>
            <a:ext cx="2367558" cy="21623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2"/>
          <a:stretch>
            <a:fillRect/>
          </a:stretch>
        </p:blipFill>
        <p:spPr>
          <a:xfrm>
            <a:off x="8129328" y="4424513"/>
            <a:ext cx="2124576" cy="668848"/>
          </a:xfrm>
          <a:prstGeom prst="rect">
            <a:avLst/>
          </a:prstGeom>
          <a:ln w="3175">
            <a:solidFill>
              <a:schemeClr val="tx1"/>
            </a:solidFill>
          </a:ln>
        </p:spPr>
      </p:pic>
      <p:pic>
        <p:nvPicPr>
          <p:cNvPr id="2074" name="Picture 26" descr="https://cdn0.iconfinder.com/data/icons/colourful-education/250/bulb-512.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865563" y="4014150"/>
            <a:ext cx="1790891" cy="179089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10218698" y="6118835"/>
            <a:ext cx="1162596" cy="523220"/>
          </a:xfrm>
          <a:prstGeom prst="rect">
            <a:avLst/>
          </a:prstGeom>
          <a:noFill/>
        </p:spPr>
        <p:txBody>
          <a:bodyPr wrap="square" rtlCol="0">
            <a:spAutoFit/>
          </a:bodyPr>
          <a:lstStyle/>
          <a:p>
            <a:pPr algn="ctr"/>
            <a:r>
              <a:rPr lang="en-US" sz="2800" b="1" dirty="0" smtClean="0"/>
              <a:t>Value</a:t>
            </a:r>
            <a:endParaRPr lang="en-US" sz="2800" b="1" dirty="0"/>
          </a:p>
        </p:txBody>
      </p:sp>
      <p:sp>
        <p:nvSpPr>
          <p:cNvPr id="47" name="Notched Right Arrow 46"/>
          <p:cNvSpPr/>
          <p:nvPr/>
        </p:nvSpPr>
        <p:spPr>
          <a:xfrm rot="5400000">
            <a:off x="10827173" y="3825110"/>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76" name="Picture 28" descr="https://upload.wikimedia.org/wikipedia/commons/9/9b/USSR_Star.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197398" y="2736745"/>
            <a:ext cx="676045" cy="6416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deas."/>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464453" y="4939759"/>
            <a:ext cx="1492587" cy="169418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p:nvCxnSpPr>
        <p:spPr>
          <a:xfrm>
            <a:off x="755703" y="1022123"/>
            <a:ext cx="1090075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p:nvPr/>
        </p:nvCxnSpPr>
        <p:spPr>
          <a:xfrm flipH="1">
            <a:off x="11656454" y="1022123"/>
            <a:ext cx="2" cy="17966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3" name="Rectangle 42"/>
          <p:cNvSpPr/>
          <p:nvPr/>
        </p:nvSpPr>
        <p:spPr>
          <a:xfrm>
            <a:off x="4798218" y="866371"/>
            <a:ext cx="2103439" cy="36568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Months…</a:t>
            </a:r>
            <a:endParaRPr lang="en-US" dirty="0"/>
          </a:p>
        </p:txBody>
      </p:sp>
      <p:sp>
        <p:nvSpPr>
          <p:cNvPr id="7" name="TextBox 6"/>
          <p:cNvSpPr txBox="1"/>
          <p:nvPr/>
        </p:nvSpPr>
        <p:spPr>
          <a:xfrm>
            <a:off x="1764496" y="5305600"/>
            <a:ext cx="1851275" cy="923330"/>
          </a:xfrm>
          <a:prstGeom prst="rect">
            <a:avLst/>
          </a:prstGeom>
          <a:solidFill>
            <a:schemeClr val="accent4">
              <a:lumMod val="60000"/>
              <a:lumOff val="40000"/>
            </a:schemeClr>
          </a:solidFill>
          <a:ln w="6350">
            <a:solidFill>
              <a:schemeClr val="tx1"/>
            </a:solidFill>
          </a:ln>
        </p:spPr>
        <p:txBody>
          <a:bodyPr wrap="square" rtlCol="0">
            <a:spAutoFit/>
          </a:bodyPr>
          <a:lstStyle/>
          <a:p>
            <a:pPr algn="ctr"/>
            <a:r>
              <a:rPr lang="en-US" dirty="0" smtClean="0"/>
              <a:t>Prioritization, Funding, Planning Process</a:t>
            </a:r>
            <a:endParaRPr lang="en-US" dirty="0"/>
          </a:p>
        </p:txBody>
      </p:sp>
      <p:sp>
        <p:nvSpPr>
          <p:cNvPr id="57" name="Notched Right Arrow 56"/>
          <p:cNvSpPr/>
          <p:nvPr/>
        </p:nvSpPr>
        <p:spPr>
          <a:xfrm rot="10800000">
            <a:off x="4033771" y="5608092"/>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Notched Right Arrow 57"/>
          <p:cNvSpPr/>
          <p:nvPr/>
        </p:nvSpPr>
        <p:spPr>
          <a:xfrm rot="10800000">
            <a:off x="1062323" y="5560011"/>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Notched Right Arrow 58"/>
          <p:cNvSpPr/>
          <p:nvPr/>
        </p:nvSpPr>
        <p:spPr>
          <a:xfrm rot="16200000">
            <a:off x="538046" y="5243030"/>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Notched Right Arrow 59"/>
          <p:cNvSpPr/>
          <p:nvPr/>
        </p:nvSpPr>
        <p:spPr>
          <a:xfrm rot="16200000">
            <a:off x="537812" y="4653023"/>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Notched Right Arrow 60"/>
          <p:cNvSpPr/>
          <p:nvPr/>
        </p:nvSpPr>
        <p:spPr>
          <a:xfrm rot="16200000">
            <a:off x="537811" y="3995750"/>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8" name="Straight Connector 37"/>
          <p:cNvCxnSpPr/>
          <p:nvPr/>
        </p:nvCxnSpPr>
        <p:spPr>
          <a:xfrm>
            <a:off x="755703" y="1022123"/>
            <a:ext cx="0" cy="1796691"/>
          </a:xfrm>
          <a:prstGeom prst="line">
            <a:avLst/>
          </a:prstGeom>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1629860" y="4555779"/>
            <a:ext cx="2103439" cy="36568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Months…</a:t>
            </a:r>
            <a:endParaRPr lang="en-US" dirty="0"/>
          </a:p>
        </p:txBody>
      </p:sp>
      <p:cxnSp>
        <p:nvCxnSpPr>
          <p:cNvPr id="44" name="Straight Connector 43"/>
          <p:cNvCxnSpPr>
            <a:stCxn id="64" idx="3"/>
          </p:cNvCxnSpPr>
          <p:nvPr/>
        </p:nvCxnSpPr>
        <p:spPr>
          <a:xfrm flipV="1">
            <a:off x="3733299" y="4711524"/>
            <a:ext cx="1477447" cy="270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1026" idx="0"/>
          </p:cNvCxnSpPr>
          <p:nvPr/>
        </p:nvCxnSpPr>
        <p:spPr>
          <a:xfrm>
            <a:off x="5210746" y="4701895"/>
            <a:ext cx="1" cy="237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64" idx="1"/>
          </p:cNvCxnSpPr>
          <p:nvPr/>
        </p:nvCxnSpPr>
        <p:spPr>
          <a:xfrm flipH="1">
            <a:off x="960120" y="4738622"/>
            <a:ext cx="669740" cy="1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4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par>
                                <p:cTn id="30" presetID="10" presetClass="entr" presetSubtype="0" fill="hold" nodeType="withEffect">
                                  <p:stCondLst>
                                    <p:cond delay="0"/>
                                  </p:stCondLst>
                                  <p:childTnLst>
                                    <p:set>
                                      <p:cBhvr>
                                        <p:cTn id="31" dur="1" fill="hold">
                                          <p:stCondLst>
                                            <p:cond delay="0"/>
                                          </p:stCondLst>
                                        </p:cTn>
                                        <p:tgtEl>
                                          <p:spTgt spid="2050"/>
                                        </p:tgtEl>
                                        <p:attrNameLst>
                                          <p:attrName>style.visibility</p:attrName>
                                        </p:attrNameLst>
                                      </p:cBhvr>
                                      <p:to>
                                        <p:strVal val="visible"/>
                                      </p:to>
                                    </p:set>
                                    <p:animEffect transition="in" filter="fade">
                                      <p:cBhvr>
                                        <p:cTn id="32" dur="500"/>
                                        <p:tgtEl>
                                          <p:spTgt spid="20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par>
                                <p:cTn id="39" presetID="10" presetClass="entr" presetSubtype="0" fill="hold" nodeType="withEffect">
                                  <p:stCondLst>
                                    <p:cond delay="0"/>
                                  </p:stCondLst>
                                  <p:childTnLst>
                                    <p:set>
                                      <p:cBhvr>
                                        <p:cTn id="40" dur="1" fill="hold">
                                          <p:stCondLst>
                                            <p:cond delay="0"/>
                                          </p:stCondLst>
                                        </p:cTn>
                                        <p:tgtEl>
                                          <p:spTgt spid="2052"/>
                                        </p:tgtEl>
                                        <p:attrNameLst>
                                          <p:attrName>style.visibility</p:attrName>
                                        </p:attrNameLst>
                                      </p:cBhvr>
                                      <p:to>
                                        <p:strVal val="visible"/>
                                      </p:to>
                                    </p:set>
                                    <p:animEffect transition="in" filter="fade">
                                      <p:cBhvr>
                                        <p:cTn id="41" dur="500"/>
                                        <p:tgtEl>
                                          <p:spTgt spid="20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10" presetClass="entr" presetSubtype="0" fill="hold" nodeType="withEffect">
                                  <p:stCondLst>
                                    <p:cond delay="0"/>
                                  </p:stCondLst>
                                  <p:childTnLst>
                                    <p:set>
                                      <p:cBhvr>
                                        <p:cTn id="51" dur="1" fill="hold">
                                          <p:stCondLst>
                                            <p:cond delay="0"/>
                                          </p:stCondLst>
                                        </p:cTn>
                                        <p:tgtEl>
                                          <p:spTgt spid="2054"/>
                                        </p:tgtEl>
                                        <p:attrNameLst>
                                          <p:attrName>style.visibility</p:attrName>
                                        </p:attrNameLst>
                                      </p:cBhvr>
                                      <p:to>
                                        <p:strVal val="visible"/>
                                      </p:to>
                                    </p:set>
                                    <p:animEffect transition="in" filter="fade">
                                      <p:cBhvr>
                                        <p:cTn id="52" dur="500"/>
                                        <p:tgtEl>
                                          <p:spTgt spid="2054"/>
                                        </p:tgtEl>
                                      </p:cBhvr>
                                    </p:animEffect>
                                  </p:childTnLst>
                                </p:cTn>
                              </p:par>
                              <p:par>
                                <p:cTn id="53" presetID="10" presetClass="entr" presetSubtype="0" fill="hold" nodeType="withEffect">
                                  <p:stCondLst>
                                    <p:cond delay="0"/>
                                  </p:stCondLst>
                                  <p:childTnLst>
                                    <p:set>
                                      <p:cBhvr>
                                        <p:cTn id="54" dur="1" fill="hold">
                                          <p:stCondLst>
                                            <p:cond delay="0"/>
                                          </p:stCondLst>
                                        </p:cTn>
                                        <p:tgtEl>
                                          <p:spTgt spid="2070"/>
                                        </p:tgtEl>
                                        <p:attrNameLst>
                                          <p:attrName>style.visibility</p:attrName>
                                        </p:attrNameLst>
                                      </p:cBhvr>
                                      <p:to>
                                        <p:strVal val="visible"/>
                                      </p:to>
                                    </p:set>
                                    <p:animEffect transition="in" filter="fade">
                                      <p:cBhvr>
                                        <p:cTn id="55" dur="500"/>
                                        <p:tgtEl>
                                          <p:spTgt spid="207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par>
                                <p:cTn id="65" presetID="10" presetClass="entr" presetSubtype="0" fill="hold" nodeType="withEffect">
                                  <p:stCondLst>
                                    <p:cond delay="0"/>
                                  </p:stCondLst>
                                  <p:childTnLst>
                                    <p:set>
                                      <p:cBhvr>
                                        <p:cTn id="66" dur="1" fill="hold">
                                          <p:stCondLst>
                                            <p:cond delay="0"/>
                                          </p:stCondLst>
                                        </p:cTn>
                                        <p:tgtEl>
                                          <p:spTgt spid="2056"/>
                                        </p:tgtEl>
                                        <p:attrNameLst>
                                          <p:attrName>style.visibility</p:attrName>
                                        </p:attrNameLst>
                                      </p:cBhvr>
                                      <p:to>
                                        <p:strVal val="visible"/>
                                      </p:to>
                                    </p:set>
                                    <p:animEffect transition="in" filter="fade">
                                      <p:cBhvr>
                                        <p:cTn id="67" dur="500"/>
                                        <p:tgtEl>
                                          <p:spTgt spid="2056"/>
                                        </p:tgtEl>
                                      </p:cBhvr>
                                    </p:animEffect>
                                  </p:childTnLst>
                                </p:cTn>
                              </p:par>
                              <p:par>
                                <p:cTn id="68" presetID="10" presetClass="entr" presetSubtype="0" fill="hold"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ntr" presetSubtype="0" fill="hold" nodeType="with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500"/>
                                        <p:tgtEl>
                                          <p:spTgt spid="1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par>
                                <p:cTn id="83" presetID="10" presetClass="entr" presetSubtype="0" fill="hold"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500"/>
                                        <p:tgtEl>
                                          <p:spTgt spid="19"/>
                                        </p:tgtEl>
                                      </p:cBhvr>
                                    </p:animEffect>
                                  </p:childTnLst>
                                </p:cTn>
                              </p:par>
                              <p:par>
                                <p:cTn id="89" presetID="10" presetClass="entr" presetSubtype="0" fill="hold"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par>
                                <p:cTn id="92" presetID="10" presetClass="entr" presetSubtype="0" fill="hold" nodeType="withEffect">
                                  <p:stCondLst>
                                    <p:cond delay="0"/>
                                  </p:stCondLst>
                                  <p:childTnLst>
                                    <p:set>
                                      <p:cBhvr>
                                        <p:cTn id="93" dur="1" fill="hold">
                                          <p:stCondLst>
                                            <p:cond delay="0"/>
                                          </p:stCondLst>
                                        </p:cTn>
                                        <p:tgtEl>
                                          <p:spTgt spid="2058"/>
                                        </p:tgtEl>
                                        <p:attrNameLst>
                                          <p:attrName>style.visibility</p:attrName>
                                        </p:attrNameLst>
                                      </p:cBhvr>
                                      <p:to>
                                        <p:strVal val="visible"/>
                                      </p:to>
                                    </p:set>
                                    <p:animEffect transition="in" filter="fade">
                                      <p:cBhvr>
                                        <p:cTn id="94" dur="500"/>
                                        <p:tgtEl>
                                          <p:spTgt spid="205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500"/>
                                        <p:tgtEl>
                                          <p:spTgt spid="1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fade">
                                      <p:cBhvr>
                                        <p:cTn id="100" dur="500"/>
                                        <p:tgtEl>
                                          <p:spTgt spid="2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500"/>
                                        <p:tgtEl>
                                          <p:spTgt spid="21"/>
                                        </p:tgtEl>
                                      </p:cBhvr>
                                    </p:animEffect>
                                  </p:childTnLst>
                                </p:cTn>
                              </p:par>
                              <p:par>
                                <p:cTn id="104" presetID="10" presetClass="entr" presetSubtype="0" fill="hold" nodeType="withEffect">
                                  <p:stCondLst>
                                    <p:cond delay="0"/>
                                  </p:stCondLst>
                                  <p:childTnLst>
                                    <p:set>
                                      <p:cBhvr>
                                        <p:cTn id="105" dur="1" fill="hold">
                                          <p:stCondLst>
                                            <p:cond delay="0"/>
                                          </p:stCondLst>
                                        </p:cTn>
                                        <p:tgtEl>
                                          <p:spTgt spid="2076"/>
                                        </p:tgtEl>
                                        <p:attrNameLst>
                                          <p:attrName>style.visibility</p:attrName>
                                        </p:attrNameLst>
                                      </p:cBhvr>
                                      <p:to>
                                        <p:strVal val="visible"/>
                                      </p:to>
                                    </p:set>
                                    <p:animEffect transition="in" filter="fade">
                                      <p:cBhvr>
                                        <p:cTn id="106" dur="500"/>
                                        <p:tgtEl>
                                          <p:spTgt spid="2076"/>
                                        </p:tgtEl>
                                      </p:cBhvr>
                                    </p:animEffect>
                                  </p:childTnLst>
                                </p:cTn>
                              </p:par>
                              <p:par>
                                <p:cTn id="107" presetID="10" presetClass="entr" presetSubtype="0" fill="hold" nodeType="withEffect">
                                  <p:stCondLst>
                                    <p:cond delay="0"/>
                                  </p:stCondLst>
                                  <p:childTnLst>
                                    <p:set>
                                      <p:cBhvr>
                                        <p:cTn id="108" dur="1" fill="hold">
                                          <p:stCondLst>
                                            <p:cond delay="0"/>
                                          </p:stCondLst>
                                        </p:cTn>
                                        <p:tgtEl>
                                          <p:spTgt spid="2060"/>
                                        </p:tgtEl>
                                        <p:attrNameLst>
                                          <p:attrName>style.visibility</p:attrName>
                                        </p:attrNameLst>
                                      </p:cBhvr>
                                      <p:to>
                                        <p:strVal val="visible"/>
                                      </p:to>
                                    </p:set>
                                    <p:animEffect transition="in" filter="fade">
                                      <p:cBhvr>
                                        <p:cTn id="109" dur="500"/>
                                        <p:tgtEl>
                                          <p:spTgt spid="206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500"/>
                                        <p:tgtEl>
                                          <p:spTgt spid="4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fade">
                                      <p:cBhvr>
                                        <p:cTn id="117" dur="500"/>
                                        <p:tgtEl>
                                          <p:spTgt spid="23"/>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500"/>
                                        <p:tgtEl>
                                          <p:spTgt spid="2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fade">
                                      <p:cBhvr>
                                        <p:cTn id="126" dur="500"/>
                                        <p:tgtEl>
                                          <p:spTgt spid="2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Effect transition="in" filter="fade">
                                      <p:cBhvr>
                                        <p:cTn id="129" dur="500"/>
                                        <p:tgtEl>
                                          <p:spTgt spid="27"/>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8"/>
                                        </p:tgtEl>
                                        <p:attrNameLst>
                                          <p:attrName>style.visibility</p:attrName>
                                        </p:attrNameLst>
                                      </p:cBhvr>
                                      <p:to>
                                        <p:strVal val="visible"/>
                                      </p:to>
                                    </p:set>
                                    <p:animEffect transition="in" filter="fade">
                                      <p:cBhvr>
                                        <p:cTn id="132" dur="500"/>
                                        <p:tgtEl>
                                          <p:spTgt spid="28"/>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9"/>
                                        </p:tgtEl>
                                        <p:attrNameLst>
                                          <p:attrName>style.visibility</p:attrName>
                                        </p:attrNameLst>
                                      </p:cBhvr>
                                      <p:to>
                                        <p:strVal val="visible"/>
                                      </p:to>
                                    </p:set>
                                    <p:animEffect transition="in" filter="fade">
                                      <p:cBhvr>
                                        <p:cTn id="135" dur="500"/>
                                        <p:tgtEl>
                                          <p:spTgt spid="29"/>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30"/>
                                        </p:tgtEl>
                                        <p:attrNameLst>
                                          <p:attrName>style.visibility</p:attrName>
                                        </p:attrNameLst>
                                      </p:cBhvr>
                                      <p:to>
                                        <p:strVal val="visible"/>
                                      </p:to>
                                    </p:set>
                                    <p:animEffect transition="in" filter="fade">
                                      <p:cBhvr>
                                        <p:cTn id="138" dur="500"/>
                                        <p:tgtEl>
                                          <p:spTgt spid="30"/>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31"/>
                                        </p:tgtEl>
                                        <p:attrNameLst>
                                          <p:attrName>style.visibility</p:attrName>
                                        </p:attrNameLst>
                                      </p:cBhvr>
                                      <p:to>
                                        <p:strVal val="visible"/>
                                      </p:to>
                                    </p:set>
                                    <p:animEffect transition="in" filter="fade">
                                      <p:cBhvr>
                                        <p:cTn id="141" dur="500"/>
                                        <p:tgtEl>
                                          <p:spTgt spid="31"/>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32"/>
                                        </p:tgtEl>
                                        <p:attrNameLst>
                                          <p:attrName>style.visibility</p:attrName>
                                        </p:attrNameLst>
                                      </p:cBhvr>
                                      <p:to>
                                        <p:strVal val="visible"/>
                                      </p:to>
                                    </p:set>
                                    <p:animEffect transition="in" filter="fade">
                                      <p:cBhvr>
                                        <p:cTn id="144" dur="500"/>
                                        <p:tgtEl>
                                          <p:spTgt spid="32"/>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Effect transition="in" filter="fade">
                                      <p:cBhvr>
                                        <p:cTn id="147" dur="500"/>
                                        <p:tgtEl>
                                          <p:spTgt spid="33"/>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34"/>
                                        </p:tgtEl>
                                        <p:attrNameLst>
                                          <p:attrName>style.visibility</p:attrName>
                                        </p:attrNameLst>
                                      </p:cBhvr>
                                      <p:to>
                                        <p:strVal val="visible"/>
                                      </p:to>
                                    </p:set>
                                    <p:animEffect transition="in" filter="fade">
                                      <p:cBhvr>
                                        <p:cTn id="150" dur="500"/>
                                        <p:tgtEl>
                                          <p:spTgt spid="34"/>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2074"/>
                                        </p:tgtEl>
                                        <p:attrNameLst>
                                          <p:attrName>style.visibility</p:attrName>
                                        </p:attrNameLst>
                                      </p:cBhvr>
                                      <p:to>
                                        <p:strVal val="visible"/>
                                      </p:to>
                                    </p:set>
                                    <p:animEffect transition="in" filter="fade">
                                      <p:cBhvr>
                                        <p:cTn id="155" dur="500"/>
                                        <p:tgtEl>
                                          <p:spTgt spid="2074"/>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47"/>
                                        </p:tgtEl>
                                        <p:attrNameLst>
                                          <p:attrName>style.visibility</p:attrName>
                                        </p:attrNameLst>
                                      </p:cBhvr>
                                      <p:to>
                                        <p:strVal val="visible"/>
                                      </p:to>
                                    </p:set>
                                    <p:animEffect transition="in" filter="fade">
                                      <p:cBhvr>
                                        <p:cTn id="158" dur="500"/>
                                        <p:tgtEl>
                                          <p:spTgt spid="47"/>
                                        </p:tgtEl>
                                      </p:cBhvr>
                                    </p:animEffect>
                                  </p:childTnLst>
                                </p:cTn>
                              </p:par>
                              <p:par>
                                <p:cTn id="159" presetID="10" presetClass="entr" presetSubtype="0" fill="hold" nodeType="withEffect">
                                  <p:stCondLst>
                                    <p:cond delay="0"/>
                                  </p:stCondLst>
                                  <p:childTnLst>
                                    <p:set>
                                      <p:cBhvr>
                                        <p:cTn id="160" dur="1" fill="hold">
                                          <p:stCondLst>
                                            <p:cond delay="0"/>
                                          </p:stCondLst>
                                        </p:cTn>
                                        <p:tgtEl>
                                          <p:spTgt spid="5"/>
                                        </p:tgtEl>
                                        <p:attrNameLst>
                                          <p:attrName>style.visibility</p:attrName>
                                        </p:attrNameLst>
                                      </p:cBhvr>
                                      <p:to>
                                        <p:strVal val="visible"/>
                                      </p:to>
                                    </p:set>
                                    <p:animEffect transition="in" filter="fade">
                                      <p:cBhvr>
                                        <p:cTn id="161" dur="500"/>
                                        <p:tgtEl>
                                          <p:spTgt spid="5"/>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46"/>
                                        </p:tgtEl>
                                        <p:attrNameLst>
                                          <p:attrName>style.visibility</p:attrName>
                                        </p:attrNameLst>
                                      </p:cBhvr>
                                      <p:to>
                                        <p:strVal val="visible"/>
                                      </p:to>
                                    </p:set>
                                    <p:animEffect transition="in" filter="fade">
                                      <p:cBhvr>
                                        <p:cTn id="164" dur="500"/>
                                        <p:tgtEl>
                                          <p:spTgt spid="46"/>
                                        </p:tgtEl>
                                      </p:cBhvr>
                                    </p:animEffect>
                                  </p:childTnLst>
                                </p:cTn>
                              </p:par>
                              <p:par>
                                <p:cTn id="165" presetID="10" presetClass="entr" presetSubtype="0" fill="hold" nodeType="withEffect">
                                  <p:stCondLst>
                                    <p:cond delay="0"/>
                                  </p:stCondLst>
                                  <p:childTnLst>
                                    <p:set>
                                      <p:cBhvr>
                                        <p:cTn id="166" dur="1" fill="hold">
                                          <p:stCondLst>
                                            <p:cond delay="0"/>
                                          </p:stCondLst>
                                        </p:cTn>
                                        <p:tgtEl>
                                          <p:spTgt spid="2072"/>
                                        </p:tgtEl>
                                        <p:attrNameLst>
                                          <p:attrName>style.visibility</p:attrName>
                                        </p:attrNameLst>
                                      </p:cBhvr>
                                      <p:to>
                                        <p:strVal val="visible"/>
                                      </p:to>
                                    </p:set>
                                    <p:animEffect transition="in" filter="fade">
                                      <p:cBhvr>
                                        <p:cTn id="167" dur="500"/>
                                        <p:tgtEl>
                                          <p:spTgt spid="2072"/>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64"/>
                                        </p:tgtEl>
                                        <p:attrNameLst>
                                          <p:attrName>style.visibility</p:attrName>
                                        </p:attrNameLst>
                                      </p:cBhvr>
                                      <p:to>
                                        <p:strVal val="visible"/>
                                      </p:to>
                                    </p:set>
                                    <p:animEffect transition="in" filter="fade">
                                      <p:cBhvr>
                                        <p:cTn id="172" dur="500"/>
                                        <p:tgtEl>
                                          <p:spTgt spid="64"/>
                                        </p:tgtEl>
                                      </p:cBhvr>
                                    </p:animEffect>
                                  </p:childTnLst>
                                </p:cTn>
                              </p:par>
                              <p:par>
                                <p:cTn id="173" presetID="10" presetClass="entr" presetSubtype="0" fill="hold" nodeType="withEffect">
                                  <p:stCondLst>
                                    <p:cond delay="0"/>
                                  </p:stCondLst>
                                  <p:childTnLst>
                                    <p:set>
                                      <p:cBhvr>
                                        <p:cTn id="174" dur="1" fill="hold">
                                          <p:stCondLst>
                                            <p:cond delay="0"/>
                                          </p:stCondLst>
                                        </p:cTn>
                                        <p:tgtEl>
                                          <p:spTgt spid="62"/>
                                        </p:tgtEl>
                                        <p:attrNameLst>
                                          <p:attrName>style.visibility</p:attrName>
                                        </p:attrNameLst>
                                      </p:cBhvr>
                                      <p:to>
                                        <p:strVal val="visible"/>
                                      </p:to>
                                    </p:set>
                                    <p:animEffect transition="in" filter="fade">
                                      <p:cBhvr>
                                        <p:cTn id="175" dur="500"/>
                                        <p:tgtEl>
                                          <p:spTgt spid="62"/>
                                        </p:tgtEl>
                                      </p:cBhvr>
                                    </p:animEffect>
                                  </p:childTnLst>
                                </p:cTn>
                              </p:par>
                              <p:par>
                                <p:cTn id="176" presetID="10" presetClass="entr" presetSubtype="0" fill="hold" nodeType="withEffect">
                                  <p:stCondLst>
                                    <p:cond delay="0"/>
                                  </p:stCondLst>
                                  <p:childTnLst>
                                    <p:set>
                                      <p:cBhvr>
                                        <p:cTn id="177" dur="1" fill="hold">
                                          <p:stCondLst>
                                            <p:cond delay="0"/>
                                          </p:stCondLst>
                                        </p:cTn>
                                        <p:tgtEl>
                                          <p:spTgt spid="44"/>
                                        </p:tgtEl>
                                        <p:attrNameLst>
                                          <p:attrName>style.visibility</p:attrName>
                                        </p:attrNameLst>
                                      </p:cBhvr>
                                      <p:to>
                                        <p:strVal val="visible"/>
                                      </p:to>
                                    </p:set>
                                    <p:animEffect transition="in" filter="fade">
                                      <p:cBhvr>
                                        <p:cTn id="178" dur="500"/>
                                        <p:tgtEl>
                                          <p:spTgt spid="44"/>
                                        </p:tgtEl>
                                      </p:cBhvr>
                                    </p:animEffect>
                                  </p:childTnLst>
                                </p:cTn>
                              </p:par>
                              <p:par>
                                <p:cTn id="179" presetID="10" presetClass="entr" presetSubtype="0" fill="hold" nodeType="withEffect">
                                  <p:stCondLst>
                                    <p:cond delay="0"/>
                                  </p:stCondLst>
                                  <p:childTnLst>
                                    <p:set>
                                      <p:cBhvr>
                                        <p:cTn id="180" dur="1" fill="hold">
                                          <p:stCondLst>
                                            <p:cond delay="0"/>
                                          </p:stCondLst>
                                        </p:cTn>
                                        <p:tgtEl>
                                          <p:spTgt spid="53"/>
                                        </p:tgtEl>
                                        <p:attrNameLst>
                                          <p:attrName>style.visibility</p:attrName>
                                        </p:attrNameLst>
                                      </p:cBhvr>
                                      <p:to>
                                        <p:strVal val="visible"/>
                                      </p:to>
                                    </p:set>
                                    <p:animEffect transition="in" filter="fade">
                                      <p:cBhvr>
                                        <p:cTn id="181" dur="500"/>
                                        <p:tgtEl>
                                          <p:spTgt spid="53"/>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nodeType="clickEffect">
                                  <p:stCondLst>
                                    <p:cond delay="0"/>
                                  </p:stCondLst>
                                  <p:childTnLst>
                                    <p:set>
                                      <p:cBhvr>
                                        <p:cTn id="185" dur="1" fill="hold">
                                          <p:stCondLst>
                                            <p:cond delay="0"/>
                                          </p:stCondLst>
                                        </p:cTn>
                                        <p:tgtEl>
                                          <p:spTgt spid="38"/>
                                        </p:tgtEl>
                                        <p:attrNameLst>
                                          <p:attrName>style.visibility</p:attrName>
                                        </p:attrNameLst>
                                      </p:cBhvr>
                                      <p:to>
                                        <p:strVal val="visible"/>
                                      </p:to>
                                    </p:set>
                                    <p:animEffect transition="in" filter="fade">
                                      <p:cBhvr>
                                        <p:cTn id="186" dur="500"/>
                                        <p:tgtEl>
                                          <p:spTgt spid="38"/>
                                        </p:tgtEl>
                                      </p:cBhvr>
                                    </p:animEffect>
                                  </p:childTnLst>
                                </p:cTn>
                              </p:par>
                              <p:par>
                                <p:cTn id="187" presetID="10" presetClass="entr" presetSubtype="0" fill="hold" nodeType="withEffect">
                                  <p:stCondLst>
                                    <p:cond delay="0"/>
                                  </p:stCondLst>
                                  <p:childTnLst>
                                    <p:set>
                                      <p:cBhvr>
                                        <p:cTn id="188" dur="1" fill="hold">
                                          <p:stCondLst>
                                            <p:cond delay="0"/>
                                          </p:stCondLst>
                                        </p:cTn>
                                        <p:tgtEl>
                                          <p:spTgt spid="17"/>
                                        </p:tgtEl>
                                        <p:attrNameLst>
                                          <p:attrName>style.visibility</p:attrName>
                                        </p:attrNameLst>
                                      </p:cBhvr>
                                      <p:to>
                                        <p:strVal val="visible"/>
                                      </p:to>
                                    </p:set>
                                    <p:animEffect transition="in" filter="fade">
                                      <p:cBhvr>
                                        <p:cTn id="189" dur="500"/>
                                        <p:tgtEl>
                                          <p:spTgt spid="17"/>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43"/>
                                        </p:tgtEl>
                                        <p:attrNameLst>
                                          <p:attrName>style.visibility</p:attrName>
                                        </p:attrNameLst>
                                      </p:cBhvr>
                                      <p:to>
                                        <p:strVal val="visible"/>
                                      </p:to>
                                    </p:set>
                                    <p:animEffect transition="in" filter="fade">
                                      <p:cBhvr>
                                        <p:cTn id="192" dur="500"/>
                                        <p:tgtEl>
                                          <p:spTgt spid="43"/>
                                        </p:tgtEl>
                                      </p:cBhvr>
                                    </p:animEffect>
                                  </p:childTnLst>
                                </p:cTn>
                              </p:par>
                              <p:par>
                                <p:cTn id="193" presetID="10" presetClass="entr" presetSubtype="0" fill="hold" nodeType="withEffect">
                                  <p:stCondLst>
                                    <p:cond delay="0"/>
                                  </p:stCondLst>
                                  <p:childTnLst>
                                    <p:set>
                                      <p:cBhvr>
                                        <p:cTn id="194" dur="1" fill="hold">
                                          <p:stCondLst>
                                            <p:cond delay="0"/>
                                          </p:stCondLst>
                                        </p:cTn>
                                        <p:tgtEl>
                                          <p:spTgt spid="35"/>
                                        </p:tgtEl>
                                        <p:attrNameLst>
                                          <p:attrName>style.visibility</p:attrName>
                                        </p:attrNameLst>
                                      </p:cBhvr>
                                      <p:to>
                                        <p:strVal val="visible"/>
                                      </p:to>
                                    </p:set>
                                    <p:animEffect transition="in" filter="fade">
                                      <p:cBhvr>
                                        <p:cTn id="19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3" grpId="0"/>
      <p:bldP spid="6" grpId="0"/>
      <p:bldP spid="4" grpId="0" animBg="1"/>
      <p:bldP spid="9" grpId="0" animBg="1"/>
      <p:bldP spid="10" grpId="0"/>
      <p:bldP spid="12" grpId="0" animBg="1"/>
      <p:bldP spid="13" grpId="0"/>
      <p:bldP spid="15" grpId="0"/>
      <p:bldP spid="16" grpId="0" animBg="1"/>
      <p:bldP spid="18" grpId="0"/>
      <p:bldP spid="19" grpId="0" animBg="1"/>
      <p:bldP spid="21" grpId="0"/>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46" grpId="0"/>
      <p:bldP spid="47" grpId="0" animBg="1"/>
      <p:bldP spid="43" grpId="0" animBg="1"/>
      <p:bldP spid="7" grpId="0" animBg="1"/>
      <p:bldP spid="57" grpId="0" animBg="1"/>
      <p:bldP spid="58" grpId="0" animBg="1"/>
      <p:bldP spid="59" grpId="0" animBg="1"/>
      <p:bldP spid="60" grpId="0" animBg="1"/>
      <p:bldP spid="61" grpId="0" animBg="1"/>
      <p:bldP spid="6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over the w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67" y="1254369"/>
            <a:ext cx="7558210" cy="435862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1905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734" y="464952"/>
            <a:ext cx="8392820" cy="902167"/>
          </a:xfrm>
        </p:spPr>
        <p:txBody>
          <a:bodyPr/>
          <a:lstStyle/>
          <a:p>
            <a:r>
              <a:rPr lang="en-US" dirty="0" smtClean="0"/>
              <a:t>Oh, The Places We’ll Go, Today! </a:t>
            </a:r>
            <a:endParaRPr lang="en-US" dirty="0"/>
          </a:p>
        </p:txBody>
      </p:sp>
      <p:cxnSp>
        <p:nvCxnSpPr>
          <p:cNvPr id="4" name="Straight Arrow Connector 3"/>
          <p:cNvCxnSpPr/>
          <p:nvPr/>
        </p:nvCxnSpPr>
        <p:spPr>
          <a:xfrm flipV="1">
            <a:off x="838200" y="3317631"/>
            <a:ext cx="10626969" cy="117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260228" y="2168020"/>
            <a:ext cx="1078523" cy="707886"/>
          </a:xfrm>
          <a:prstGeom prst="rect">
            <a:avLst/>
          </a:prstGeom>
          <a:noFill/>
        </p:spPr>
        <p:txBody>
          <a:bodyPr wrap="square" rtlCol="0">
            <a:spAutoFit/>
          </a:bodyPr>
          <a:lstStyle/>
          <a:p>
            <a:pPr algn="ctr"/>
            <a:r>
              <a:rPr lang="en-US" sz="2400" b="1" dirty="0" smtClean="0"/>
              <a:t>Who</a:t>
            </a:r>
          </a:p>
          <a:p>
            <a:pPr algn="ctr"/>
            <a:r>
              <a:rPr lang="en-US" sz="1600" dirty="0" smtClean="0"/>
              <a:t>are we</a:t>
            </a:r>
            <a:endParaRPr lang="en-US" sz="1600" dirty="0"/>
          </a:p>
        </p:txBody>
      </p:sp>
      <p:sp>
        <p:nvSpPr>
          <p:cNvPr id="7" name="TextBox 6"/>
          <p:cNvSpPr txBox="1"/>
          <p:nvPr/>
        </p:nvSpPr>
        <p:spPr>
          <a:xfrm>
            <a:off x="2488222" y="3794963"/>
            <a:ext cx="1078523" cy="954107"/>
          </a:xfrm>
          <a:prstGeom prst="rect">
            <a:avLst/>
          </a:prstGeom>
          <a:noFill/>
        </p:spPr>
        <p:txBody>
          <a:bodyPr wrap="square" rtlCol="0">
            <a:spAutoFit/>
          </a:bodyPr>
          <a:lstStyle/>
          <a:p>
            <a:pPr algn="ctr"/>
            <a:r>
              <a:rPr lang="en-US" sz="2400" b="1" dirty="0" smtClean="0"/>
              <a:t>Why</a:t>
            </a:r>
          </a:p>
          <a:p>
            <a:pPr algn="ctr"/>
            <a:r>
              <a:rPr lang="en-US" sz="1600" dirty="0"/>
              <a:t>a</a:t>
            </a:r>
            <a:r>
              <a:rPr lang="en-US" sz="1600" dirty="0" smtClean="0"/>
              <a:t>re we changing</a:t>
            </a:r>
            <a:endParaRPr lang="en-US" sz="1600" dirty="0"/>
          </a:p>
        </p:txBody>
      </p:sp>
      <p:sp>
        <p:nvSpPr>
          <p:cNvPr id="8" name="TextBox 7"/>
          <p:cNvSpPr txBox="1"/>
          <p:nvPr/>
        </p:nvSpPr>
        <p:spPr>
          <a:xfrm>
            <a:off x="4583723" y="2168020"/>
            <a:ext cx="1219200" cy="954107"/>
          </a:xfrm>
          <a:prstGeom prst="rect">
            <a:avLst/>
          </a:prstGeom>
          <a:noFill/>
        </p:spPr>
        <p:txBody>
          <a:bodyPr wrap="square" rtlCol="0">
            <a:spAutoFit/>
          </a:bodyPr>
          <a:lstStyle/>
          <a:p>
            <a:pPr algn="ctr"/>
            <a:r>
              <a:rPr lang="en-US" sz="2400" b="1" dirty="0" smtClean="0"/>
              <a:t>What</a:t>
            </a:r>
          </a:p>
          <a:p>
            <a:pPr algn="ctr"/>
            <a:r>
              <a:rPr lang="en-US" sz="1600" dirty="0"/>
              <a:t>a</a:t>
            </a:r>
            <a:r>
              <a:rPr lang="en-US" sz="1600" dirty="0" smtClean="0"/>
              <a:t>re we doing</a:t>
            </a:r>
            <a:endParaRPr lang="en-US" sz="1600" dirty="0"/>
          </a:p>
        </p:txBody>
      </p:sp>
      <p:sp>
        <p:nvSpPr>
          <p:cNvPr id="9" name="TextBox 8"/>
          <p:cNvSpPr txBox="1"/>
          <p:nvPr/>
        </p:nvSpPr>
        <p:spPr>
          <a:xfrm>
            <a:off x="7373813" y="3794963"/>
            <a:ext cx="1078523" cy="954107"/>
          </a:xfrm>
          <a:prstGeom prst="rect">
            <a:avLst/>
          </a:prstGeom>
          <a:noFill/>
        </p:spPr>
        <p:txBody>
          <a:bodyPr wrap="square" rtlCol="0">
            <a:spAutoFit/>
          </a:bodyPr>
          <a:lstStyle/>
          <a:p>
            <a:pPr algn="ctr"/>
            <a:r>
              <a:rPr lang="en-US" sz="2400" b="1" dirty="0" smtClean="0"/>
              <a:t>How</a:t>
            </a:r>
          </a:p>
          <a:p>
            <a:pPr algn="ctr"/>
            <a:r>
              <a:rPr lang="en-US" sz="1600" dirty="0"/>
              <a:t>a</a:t>
            </a:r>
            <a:r>
              <a:rPr lang="en-US" sz="1600" dirty="0" smtClean="0"/>
              <a:t>re things better</a:t>
            </a:r>
            <a:endParaRPr lang="en-US" sz="1600" dirty="0"/>
          </a:p>
        </p:txBody>
      </p:sp>
      <p:sp>
        <p:nvSpPr>
          <p:cNvPr id="10" name="TextBox 9"/>
          <p:cNvSpPr txBox="1"/>
          <p:nvPr/>
        </p:nvSpPr>
        <p:spPr>
          <a:xfrm>
            <a:off x="9143997" y="2168020"/>
            <a:ext cx="1078523" cy="707886"/>
          </a:xfrm>
          <a:prstGeom prst="rect">
            <a:avLst/>
          </a:prstGeom>
          <a:noFill/>
        </p:spPr>
        <p:txBody>
          <a:bodyPr wrap="square" rtlCol="0">
            <a:spAutoFit/>
          </a:bodyPr>
          <a:lstStyle/>
          <a:p>
            <a:pPr algn="ctr"/>
            <a:r>
              <a:rPr lang="en-US" sz="2400" b="1" dirty="0" smtClean="0"/>
              <a:t>What</a:t>
            </a:r>
          </a:p>
          <a:p>
            <a:pPr algn="ctr"/>
            <a:r>
              <a:rPr lang="en-US" sz="1600" dirty="0" smtClean="0"/>
              <a:t>Is next</a:t>
            </a:r>
            <a:endParaRPr lang="en-US" sz="1600" dirty="0"/>
          </a:p>
        </p:txBody>
      </p:sp>
      <p:sp>
        <p:nvSpPr>
          <p:cNvPr id="11" name="TextBox 10"/>
          <p:cNvSpPr txBox="1"/>
          <p:nvPr/>
        </p:nvSpPr>
        <p:spPr>
          <a:xfrm>
            <a:off x="10041292" y="3801309"/>
            <a:ext cx="1672989" cy="701540"/>
          </a:xfrm>
          <a:prstGeom prst="rect">
            <a:avLst/>
          </a:prstGeom>
          <a:noFill/>
        </p:spPr>
        <p:txBody>
          <a:bodyPr wrap="square" rtlCol="0">
            <a:spAutoFit/>
          </a:bodyPr>
          <a:lstStyle/>
          <a:p>
            <a:pPr algn="ctr"/>
            <a:r>
              <a:rPr lang="en-US" sz="2400" b="1" dirty="0" smtClean="0"/>
              <a:t>Questions?</a:t>
            </a:r>
          </a:p>
          <a:p>
            <a:pPr algn="ctr"/>
            <a:r>
              <a:rPr lang="en-US" sz="1600" dirty="0" smtClean="0"/>
              <a:t>you may have</a:t>
            </a:r>
            <a:endParaRPr lang="en-US" sz="1600" dirty="0"/>
          </a:p>
        </p:txBody>
      </p:sp>
      <p:cxnSp>
        <p:nvCxnSpPr>
          <p:cNvPr id="13" name="Straight Connector 12"/>
          <p:cNvCxnSpPr/>
          <p:nvPr/>
        </p:nvCxnSpPr>
        <p:spPr>
          <a:xfrm>
            <a:off x="1324707"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274278"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798278"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646985"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061939"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374924"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322" y="5432263"/>
            <a:ext cx="2428177" cy="1092679"/>
          </a:xfrm>
          <a:prstGeom prst="rect">
            <a:avLst/>
          </a:prstGeom>
        </p:spPr>
      </p:pic>
      <p:cxnSp>
        <p:nvCxnSpPr>
          <p:cNvPr id="5" name="Straight Connector 4"/>
          <p:cNvCxnSpPr/>
          <p:nvPr/>
        </p:nvCxnSpPr>
        <p:spPr>
          <a:xfrm>
            <a:off x="838200" y="3329352"/>
            <a:ext cx="48650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pic>
        <p:nvPicPr>
          <p:cNvPr id="11266" name="Picture 2" descr="Image result for you are her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0202" y="2953450"/>
            <a:ext cx="454505" cy="45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2772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analytics vs IT carto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9822" y="1102335"/>
            <a:ext cx="6572250" cy="472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6582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5638" y="3937936"/>
            <a:ext cx="951951" cy="54036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Rectangle 10"/>
          <p:cNvSpPr/>
          <p:nvPr/>
        </p:nvSpPr>
        <p:spPr>
          <a:xfrm>
            <a:off x="5040699" y="2061408"/>
            <a:ext cx="5426775" cy="2013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24" descr="http://www.roiworks.com/wp-content/uploads/2014/10/analytic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08580" y="4611382"/>
            <a:ext cx="2076775" cy="18967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323366" y="4877653"/>
            <a:ext cx="2717333" cy="5109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04260" y="304799"/>
            <a:ext cx="5880328" cy="523220"/>
          </a:xfrm>
          <a:prstGeom prst="rect">
            <a:avLst/>
          </a:prstGeom>
          <a:noFill/>
        </p:spPr>
        <p:txBody>
          <a:bodyPr wrap="none" rtlCol="0">
            <a:spAutoFit/>
          </a:bodyPr>
          <a:lstStyle/>
          <a:p>
            <a:r>
              <a:rPr lang="en-US" sz="2800" dirty="0" smtClean="0"/>
              <a:t>Transforming to a New Way of Working</a:t>
            </a:r>
            <a:endParaRPr lang="en-US" sz="2400" dirty="0"/>
          </a:p>
        </p:txBody>
      </p:sp>
      <p:pic>
        <p:nvPicPr>
          <p:cNvPr id="2050" name="Picture 2" descr="Image result for databas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863" y="2681702"/>
            <a:ext cx="909554" cy="9095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85010" y="2558713"/>
            <a:ext cx="1101905" cy="369332"/>
          </a:xfrm>
          <a:prstGeom prst="rect">
            <a:avLst/>
          </a:prstGeom>
          <a:noFill/>
        </p:spPr>
        <p:txBody>
          <a:bodyPr wrap="none" rtlCol="0">
            <a:spAutoFit/>
          </a:bodyPr>
          <a:lstStyle/>
          <a:p>
            <a:r>
              <a:rPr lang="en-US" dirty="0" smtClean="0"/>
              <a:t>New Data</a:t>
            </a:r>
            <a:endParaRPr lang="en-US" dirty="0"/>
          </a:p>
        </p:txBody>
      </p:sp>
      <p:pic>
        <p:nvPicPr>
          <p:cNvPr id="2052" name="Picture 4" descr="http://www.biodiversityofindia.org/images/1/1f/Men_at_wor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60884" y="2681702"/>
            <a:ext cx="842211" cy="7358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60884" y="3328734"/>
            <a:ext cx="842211" cy="369332"/>
          </a:xfrm>
          <a:prstGeom prst="rect">
            <a:avLst/>
          </a:prstGeom>
          <a:noFill/>
        </p:spPr>
        <p:txBody>
          <a:bodyPr wrap="square" rtlCol="0">
            <a:spAutoFit/>
          </a:bodyPr>
          <a:lstStyle/>
          <a:p>
            <a:pPr algn="ctr"/>
            <a:r>
              <a:rPr lang="en-US" dirty="0" smtClean="0"/>
              <a:t>Ingest</a:t>
            </a:r>
            <a:endParaRPr lang="en-US" dirty="0"/>
          </a:p>
        </p:txBody>
      </p:sp>
      <p:sp>
        <p:nvSpPr>
          <p:cNvPr id="4" name="Notched Right Arrow 3"/>
          <p:cNvSpPr/>
          <p:nvPr/>
        </p:nvSpPr>
        <p:spPr>
          <a:xfrm>
            <a:off x="1389229" y="2940022"/>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Notched Right Arrow 8"/>
          <p:cNvSpPr/>
          <p:nvPr/>
        </p:nvSpPr>
        <p:spPr>
          <a:xfrm>
            <a:off x="2651097" y="2952055"/>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2056" name="Picture 8" descr="http://idwbi.com/wp-content/uploads/2017/01/database-Schem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64608" y="2550061"/>
            <a:ext cx="863934" cy="846445"/>
          </a:xfrm>
          <a:prstGeom prst="rect">
            <a:avLst/>
          </a:prstGeom>
          <a:noFill/>
          <a:extLst>
            <a:ext uri="{909E8E84-426E-40DD-AFC4-6F175D3DCCD1}">
              <a14:hiddenFill xmlns:a14="http://schemas.microsoft.com/office/drawing/2010/main">
                <a:solidFill>
                  <a:srgbClr val="FFFFFF"/>
                </a:solidFill>
              </a14:hiddenFill>
            </a:ext>
          </a:extLst>
        </p:spPr>
      </p:pic>
      <p:sp>
        <p:nvSpPr>
          <p:cNvPr id="12" name="Notched Right Arrow 11"/>
          <p:cNvSpPr/>
          <p:nvPr/>
        </p:nvSpPr>
        <p:spPr>
          <a:xfrm rot="16200000">
            <a:off x="5496048" y="3807704"/>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p:cNvSpPr txBox="1"/>
          <p:nvPr/>
        </p:nvSpPr>
        <p:spPr>
          <a:xfrm>
            <a:off x="5115277" y="3328734"/>
            <a:ext cx="1162596" cy="369332"/>
          </a:xfrm>
          <a:prstGeom prst="rect">
            <a:avLst/>
          </a:prstGeom>
          <a:noFill/>
        </p:spPr>
        <p:txBody>
          <a:bodyPr wrap="square" rtlCol="0">
            <a:spAutoFit/>
          </a:bodyPr>
          <a:lstStyle/>
          <a:p>
            <a:pPr algn="ctr"/>
            <a:r>
              <a:rPr lang="en-US" dirty="0" smtClean="0"/>
              <a:t>Structure</a:t>
            </a:r>
            <a:endParaRPr lang="en-US" dirty="0"/>
          </a:p>
        </p:txBody>
      </p:sp>
      <p:pic>
        <p:nvPicPr>
          <p:cNvPr id="14" name="Picture 4" descr="http://www.biodiversityofindia.org/images/1/1f/Men_at_work.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13858" y="2547698"/>
            <a:ext cx="1121385" cy="97981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6641003" y="2189381"/>
            <a:ext cx="1257511" cy="369332"/>
          </a:xfrm>
          <a:prstGeom prst="rect">
            <a:avLst/>
          </a:prstGeom>
          <a:noFill/>
        </p:spPr>
        <p:txBody>
          <a:bodyPr wrap="square" rtlCol="0">
            <a:spAutoFit/>
          </a:bodyPr>
          <a:lstStyle/>
          <a:p>
            <a:pPr algn="ctr"/>
            <a:r>
              <a:rPr lang="en-US" dirty="0" smtClean="0"/>
              <a:t>Transform</a:t>
            </a:r>
            <a:endParaRPr lang="en-US" dirty="0"/>
          </a:p>
        </p:txBody>
      </p:sp>
      <p:sp>
        <p:nvSpPr>
          <p:cNvPr id="16" name="Notched Right Arrow 15"/>
          <p:cNvSpPr/>
          <p:nvPr/>
        </p:nvSpPr>
        <p:spPr>
          <a:xfrm>
            <a:off x="6295339" y="2955039"/>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8" name="Picture 10" descr="https://test-ipv6.com/images/hires_ok.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79282" y="2493070"/>
            <a:ext cx="869950" cy="8699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8420559" y="3328734"/>
            <a:ext cx="1257511" cy="369332"/>
          </a:xfrm>
          <a:prstGeom prst="rect">
            <a:avLst/>
          </a:prstGeom>
          <a:noFill/>
        </p:spPr>
        <p:txBody>
          <a:bodyPr wrap="square" rtlCol="0">
            <a:spAutoFit/>
          </a:bodyPr>
          <a:lstStyle/>
          <a:p>
            <a:pPr algn="ctr"/>
            <a:r>
              <a:rPr lang="en-US" dirty="0" smtClean="0"/>
              <a:t>Test</a:t>
            </a:r>
            <a:endParaRPr lang="en-US" dirty="0"/>
          </a:p>
        </p:txBody>
      </p:sp>
      <p:sp>
        <p:nvSpPr>
          <p:cNvPr id="19" name="Notched Right Arrow 18"/>
          <p:cNvSpPr/>
          <p:nvPr/>
        </p:nvSpPr>
        <p:spPr>
          <a:xfrm>
            <a:off x="7950328" y="2952055"/>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60" name="Picture 12" descr="http://icons.iconarchive.com/icons/custom-icon-design/mono-general-4/256/eye-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2147" y="3700394"/>
            <a:ext cx="1066955" cy="106695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356195" y="4424524"/>
            <a:ext cx="1257511" cy="369332"/>
          </a:xfrm>
          <a:prstGeom prst="rect">
            <a:avLst/>
          </a:prstGeom>
          <a:noFill/>
        </p:spPr>
        <p:txBody>
          <a:bodyPr wrap="square" rtlCol="0">
            <a:spAutoFit/>
          </a:bodyPr>
          <a:lstStyle/>
          <a:p>
            <a:pPr algn="ctr"/>
            <a:r>
              <a:rPr lang="en-US" dirty="0" smtClean="0"/>
              <a:t>First Access</a:t>
            </a:r>
            <a:endParaRPr lang="en-US" dirty="0"/>
          </a:p>
        </p:txBody>
      </p:sp>
      <p:sp>
        <p:nvSpPr>
          <p:cNvPr id="22" name="Notched Right Arrow 21"/>
          <p:cNvSpPr/>
          <p:nvPr/>
        </p:nvSpPr>
        <p:spPr>
          <a:xfrm>
            <a:off x="9666716" y="2938926"/>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0" name="Picture 22" descr="http://fiteasydoors.co.nz/wp-content/uploads/2016/11/save-time-money.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4692" y="2374047"/>
            <a:ext cx="551601" cy="49368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2" descr="http://fiteasydoors.co.nz/wp-content/uploads/2016/11/save-time-money.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7751" y="3245099"/>
            <a:ext cx="715897" cy="64072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2" descr="http://fiteasydoors.co.nz/wp-content/uploads/2016/11/save-time-money.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59422" y="2324030"/>
            <a:ext cx="499817" cy="447336"/>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www.roiworks.com/wp-content/uploads/2014/10/analytic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0113" y="4299914"/>
            <a:ext cx="2367558" cy="216237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cdn0.iconfinder.com/data/icons/colourful-education/250/bulb-51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75917" y="3996246"/>
            <a:ext cx="1537550" cy="1537550"/>
          </a:xfrm>
          <a:prstGeom prst="rect">
            <a:avLst/>
          </a:prstGeom>
          <a:noFill/>
          <a:extLst>
            <a:ext uri="{909E8E84-426E-40DD-AFC4-6F175D3DCCD1}">
              <a14:hiddenFill xmlns:a14="http://schemas.microsoft.com/office/drawing/2010/main">
                <a:solidFill>
                  <a:srgbClr val="FFFFFF"/>
                </a:solidFill>
              </a14:hiddenFill>
            </a:ext>
          </a:extLst>
        </p:spPr>
      </p:pic>
      <p:sp>
        <p:nvSpPr>
          <p:cNvPr id="43" name="Notched Right Arrow 42"/>
          <p:cNvSpPr/>
          <p:nvPr/>
        </p:nvSpPr>
        <p:spPr>
          <a:xfrm rot="5400000">
            <a:off x="2889692" y="3379935"/>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TextBox 44"/>
          <p:cNvSpPr txBox="1"/>
          <p:nvPr/>
        </p:nvSpPr>
        <p:spPr>
          <a:xfrm>
            <a:off x="2323366" y="4739918"/>
            <a:ext cx="2615549" cy="523220"/>
          </a:xfrm>
          <a:prstGeom prst="rect">
            <a:avLst/>
          </a:prstGeom>
          <a:noFill/>
        </p:spPr>
        <p:txBody>
          <a:bodyPr wrap="square" rtlCol="0">
            <a:spAutoFit/>
          </a:bodyPr>
          <a:lstStyle/>
          <a:p>
            <a:r>
              <a:rPr lang="en-US" sz="2800" dirty="0" smtClean="0">
                <a:latin typeface="Berlin Sans FB Demi" panose="020E0802020502020306" pitchFamily="34" charset="0"/>
              </a:rPr>
              <a:t>PRESCRIPTIVE</a:t>
            </a:r>
            <a:endParaRPr lang="en-US" sz="2800" dirty="0">
              <a:latin typeface="Berlin Sans FB Demi" panose="020E0802020502020306" pitchFamily="34" charset="0"/>
            </a:endParaRPr>
          </a:p>
        </p:txBody>
      </p:sp>
      <p:sp>
        <p:nvSpPr>
          <p:cNvPr id="47" name="TextBox 46"/>
          <p:cNvSpPr txBox="1"/>
          <p:nvPr/>
        </p:nvSpPr>
        <p:spPr>
          <a:xfrm>
            <a:off x="3191546" y="5122181"/>
            <a:ext cx="2104474" cy="338554"/>
          </a:xfrm>
          <a:prstGeom prst="rect">
            <a:avLst/>
          </a:prstGeom>
          <a:noFill/>
        </p:spPr>
        <p:txBody>
          <a:bodyPr wrap="square" rtlCol="0">
            <a:spAutoFit/>
          </a:bodyPr>
          <a:lstStyle/>
          <a:p>
            <a:pPr algn="ctr"/>
            <a:r>
              <a:rPr lang="en-US" sz="1600" dirty="0" smtClean="0">
                <a:latin typeface="Arial Black" panose="020B0A04020102020204" pitchFamily="34" charset="0"/>
              </a:rPr>
              <a:t>PREDICTIVE</a:t>
            </a:r>
            <a:endParaRPr lang="en-US" sz="1600" dirty="0">
              <a:latin typeface="Arial Black" panose="020B0A04020102020204" pitchFamily="34" charset="0"/>
            </a:endParaRPr>
          </a:p>
        </p:txBody>
      </p:sp>
      <p:pic>
        <p:nvPicPr>
          <p:cNvPr id="49" name="Picture 6" descr="http://resmacamera.com/wp-content/uploads/2017/02/requirements.png.pagespeed.ce_._FoKIUS5K-.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11163" y="3605856"/>
            <a:ext cx="806501" cy="1008126"/>
          </a:xfrm>
          <a:prstGeom prst="rect">
            <a:avLst/>
          </a:prstGeom>
          <a:noFill/>
          <a:extLst>
            <a:ext uri="{909E8E84-426E-40DD-AFC4-6F175D3DCCD1}">
              <a14:hiddenFill xmlns:a14="http://schemas.microsoft.com/office/drawing/2010/main">
                <a:solidFill>
                  <a:srgbClr val="FFFFFF"/>
                </a:solidFill>
              </a14:hiddenFill>
            </a:ext>
          </a:extLst>
        </p:spPr>
      </p:pic>
      <p:sp>
        <p:nvSpPr>
          <p:cNvPr id="50" name="Notched Right Arrow 49"/>
          <p:cNvSpPr/>
          <p:nvPr/>
        </p:nvSpPr>
        <p:spPr>
          <a:xfrm rot="10800000">
            <a:off x="2046653" y="4109919"/>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TextBox 50"/>
          <p:cNvSpPr txBox="1"/>
          <p:nvPr/>
        </p:nvSpPr>
        <p:spPr>
          <a:xfrm>
            <a:off x="696215" y="4508321"/>
            <a:ext cx="1459831" cy="369332"/>
          </a:xfrm>
          <a:prstGeom prst="rect">
            <a:avLst/>
          </a:prstGeom>
          <a:noFill/>
        </p:spPr>
        <p:txBody>
          <a:bodyPr wrap="square" rtlCol="0">
            <a:spAutoFit/>
          </a:bodyPr>
          <a:lstStyle/>
          <a:p>
            <a:pPr algn="ctr"/>
            <a:r>
              <a:rPr lang="en-US" dirty="0" smtClean="0"/>
              <a:t>Understand</a:t>
            </a:r>
            <a:endParaRPr lang="en-US" dirty="0"/>
          </a:p>
        </p:txBody>
      </p:sp>
      <p:sp>
        <p:nvSpPr>
          <p:cNvPr id="52" name="Notched Right Arrow 51"/>
          <p:cNvSpPr/>
          <p:nvPr/>
        </p:nvSpPr>
        <p:spPr>
          <a:xfrm rot="5400000">
            <a:off x="1279607" y="5086993"/>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Notched Right Arrow 52"/>
          <p:cNvSpPr/>
          <p:nvPr/>
        </p:nvSpPr>
        <p:spPr>
          <a:xfrm>
            <a:off x="1517080" y="5604454"/>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4" name="Notched Right Arrow 53"/>
          <p:cNvSpPr/>
          <p:nvPr/>
        </p:nvSpPr>
        <p:spPr>
          <a:xfrm>
            <a:off x="2171333" y="5604454"/>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5" name="TextBox 54"/>
          <p:cNvSpPr txBox="1"/>
          <p:nvPr/>
        </p:nvSpPr>
        <p:spPr>
          <a:xfrm>
            <a:off x="5350871" y="6049384"/>
            <a:ext cx="1162596" cy="523220"/>
          </a:xfrm>
          <a:prstGeom prst="rect">
            <a:avLst/>
          </a:prstGeom>
          <a:noFill/>
        </p:spPr>
        <p:txBody>
          <a:bodyPr wrap="square" rtlCol="0">
            <a:spAutoFit/>
          </a:bodyPr>
          <a:lstStyle/>
          <a:p>
            <a:pPr algn="ctr"/>
            <a:r>
              <a:rPr lang="en-US" sz="2800" b="1" dirty="0" smtClean="0"/>
              <a:t>Value</a:t>
            </a:r>
            <a:endParaRPr lang="en-US" sz="2800" b="1" dirty="0"/>
          </a:p>
        </p:txBody>
      </p:sp>
      <p:sp>
        <p:nvSpPr>
          <p:cNvPr id="56" name="TextBox 55"/>
          <p:cNvSpPr txBox="1"/>
          <p:nvPr/>
        </p:nvSpPr>
        <p:spPr>
          <a:xfrm>
            <a:off x="9869920" y="5968908"/>
            <a:ext cx="1162596" cy="523220"/>
          </a:xfrm>
          <a:prstGeom prst="rect">
            <a:avLst/>
          </a:prstGeom>
          <a:noFill/>
        </p:spPr>
        <p:txBody>
          <a:bodyPr wrap="square" rtlCol="0">
            <a:spAutoFit/>
          </a:bodyPr>
          <a:lstStyle/>
          <a:p>
            <a:pPr algn="ctr"/>
            <a:r>
              <a:rPr lang="en-US" sz="2800" b="1" dirty="0" smtClean="0"/>
              <a:t>Value</a:t>
            </a:r>
            <a:endParaRPr lang="en-US" sz="2800" b="1" dirty="0"/>
          </a:p>
        </p:txBody>
      </p:sp>
      <p:sp>
        <p:nvSpPr>
          <p:cNvPr id="57" name="Rectangle 56"/>
          <p:cNvSpPr/>
          <p:nvPr/>
        </p:nvSpPr>
        <p:spPr>
          <a:xfrm>
            <a:off x="9072353" y="4236805"/>
            <a:ext cx="2717333" cy="5109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9123244" y="4171489"/>
            <a:ext cx="2615549" cy="523220"/>
          </a:xfrm>
          <a:prstGeom prst="rect">
            <a:avLst/>
          </a:prstGeom>
          <a:noFill/>
        </p:spPr>
        <p:txBody>
          <a:bodyPr wrap="square" rtlCol="0">
            <a:spAutoFit/>
          </a:bodyPr>
          <a:lstStyle/>
          <a:p>
            <a:r>
              <a:rPr lang="en-US" sz="2800" dirty="0" smtClean="0">
                <a:latin typeface="Berlin Sans FB Demi" panose="020E0802020502020306" pitchFamily="34" charset="0"/>
              </a:rPr>
              <a:t>Operationalize</a:t>
            </a:r>
            <a:endParaRPr lang="en-US" sz="2800" dirty="0">
              <a:latin typeface="Berlin Sans FB Demi" panose="020E0802020502020306" pitchFamily="34" charset="0"/>
            </a:endParaRPr>
          </a:p>
        </p:txBody>
      </p:sp>
      <p:sp>
        <p:nvSpPr>
          <p:cNvPr id="60" name="Notched Right Arrow 59"/>
          <p:cNvSpPr/>
          <p:nvPr/>
        </p:nvSpPr>
        <p:spPr>
          <a:xfrm rot="5400000">
            <a:off x="10056438" y="3210841"/>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74" name="Picture 2" descr="https://upload.wikimedia.org/wikipedia/commons/9/9b/USSR_Star.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389988" y="3740013"/>
            <a:ext cx="502215" cy="476679"/>
          </a:xfrm>
          <a:prstGeom prst="rect">
            <a:avLst/>
          </a:prstGeom>
          <a:noFill/>
          <a:extLst>
            <a:ext uri="{909E8E84-426E-40DD-AFC4-6F175D3DCCD1}">
              <a14:hiddenFill xmlns:a14="http://schemas.microsoft.com/office/drawing/2010/main">
                <a:solidFill>
                  <a:srgbClr val="FFFFFF"/>
                </a:solidFill>
              </a14:hiddenFill>
            </a:ext>
          </a:extLst>
        </p:spPr>
      </p:pic>
      <p:sp>
        <p:nvSpPr>
          <p:cNvPr id="63" name="Notched Right Arrow 62"/>
          <p:cNvSpPr/>
          <p:nvPr/>
        </p:nvSpPr>
        <p:spPr>
          <a:xfrm rot="5400000">
            <a:off x="10056438" y="3845628"/>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6" name="Picture 2" descr="Ideas."/>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2025" y="903697"/>
            <a:ext cx="1208379" cy="1371589"/>
          </a:xfrm>
          <a:prstGeom prst="rect">
            <a:avLst/>
          </a:prstGeom>
          <a:noFill/>
          <a:extLst>
            <a:ext uri="{909E8E84-426E-40DD-AFC4-6F175D3DCCD1}">
              <a14:hiddenFill xmlns:a14="http://schemas.microsoft.com/office/drawing/2010/main">
                <a:solidFill>
                  <a:srgbClr val="FFFFFF"/>
                </a:solidFill>
              </a14:hiddenFill>
            </a:ext>
          </a:extLst>
        </p:spPr>
      </p:pic>
      <p:sp>
        <p:nvSpPr>
          <p:cNvPr id="59" name="Notched Right Arrow 58"/>
          <p:cNvSpPr/>
          <p:nvPr/>
        </p:nvSpPr>
        <p:spPr>
          <a:xfrm rot="5400000">
            <a:off x="525805" y="2335387"/>
            <a:ext cx="401053" cy="219242"/>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Straight Connector 9"/>
          <p:cNvCxnSpPr>
            <a:stCxn id="46" idx="3"/>
          </p:cNvCxnSpPr>
          <p:nvPr/>
        </p:nvCxnSpPr>
        <p:spPr>
          <a:xfrm>
            <a:off x="1300404" y="1589492"/>
            <a:ext cx="2782312" cy="11895"/>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a:off x="4072043" y="1613364"/>
            <a:ext cx="10673" cy="2595307"/>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Arrow Connector 23"/>
          <p:cNvCxnSpPr>
            <a:endCxn id="2060" idx="3"/>
          </p:cNvCxnSpPr>
          <p:nvPr/>
        </p:nvCxnSpPr>
        <p:spPr>
          <a:xfrm flipH="1">
            <a:off x="3499102" y="4215046"/>
            <a:ext cx="588080" cy="188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1" name="Rectangle 60"/>
          <p:cNvSpPr/>
          <p:nvPr/>
        </p:nvSpPr>
        <p:spPr>
          <a:xfrm>
            <a:off x="2074913" y="1455191"/>
            <a:ext cx="1071795" cy="36568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Days…</a:t>
            </a:r>
            <a:endParaRPr lang="en-US" dirty="0"/>
          </a:p>
        </p:txBody>
      </p:sp>
    </p:spTree>
    <p:extLst>
      <p:ext uri="{BB962C8B-B14F-4D97-AF65-F5344CB8AC3E}">
        <p14:creationId xmlns:p14="http://schemas.microsoft.com/office/powerpoint/2010/main" val="398630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500"/>
                                        <p:tgtEl>
                                          <p:spTgt spid="20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par>
                                <p:cTn id="33" presetID="10" presetClass="entr" presetSubtype="0" fill="hold" nodeType="withEffect">
                                  <p:stCondLst>
                                    <p:cond delay="0"/>
                                  </p:stCondLst>
                                  <p:childTnLst>
                                    <p:set>
                                      <p:cBhvr>
                                        <p:cTn id="34" dur="1" fill="hold">
                                          <p:stCondLst>
                                            <p:cond delay="0"/>
                                          </p:stCondLst>
                                        </p:cTn>
                                        <p:tgtEl>
                                          <p:spTgt spid="3074"/>
                                        </p:tgtEl>
                                        <p:attrNameLst>
                                          <p:attrName>style.visibility</p:attrName>
                                        </p:attrNameLst>
                                      </p:cBhvr>
                                      <p:to>
                                        <p:strVal val="visible"/>
                                      </p:to>
                                    </p:set>
                                    <p:animEffect transition="in" filter="fade">
                                      <p:cBhvr>
                                        <p:cTn id="35" dur="500"/>
                                        <p:tgtEl>
                                          <p:spTgt spid="3074"/>
                                        </p:tgtEl>
                                      </p:cBhvr>
                                    </p:animEffect>
                                  </p:childTnLst>
                                </p:cTn>
                              </p:par>
                              <p:par>
                                <p:cTn id="36" presetID="10" presetClass="entr" presetSubtype="0" fill="hold" nodeType="withEffect">
                                  <p:stCondLst>
                                    <p:cond delay="0"/>
                                  </p:stCondLst>
                                  <p:childTnLst>
                                    <p:set>
                                      <p:cBhvr>
                                        <p:cTn id="37" dur="1" fill="hold">
                                          <p:stCondLst>
                                            <p:cond delay="0"/>
                                          </p:stCondLst>
                                        </p:cTn>
                                        <p:tgtEl>
                                          <p:spTgt spid="2060"/>
                                        </p:tgtEl>
                                        <p:attrNameLst>
                                          <p:attrName>style.visibility</p:attrName>
                                        </p:attrNameLst>
                                      </p:cBhvr>
                                      <p:to>
                                        <p:strVal val="visible"/>
                                      </p:to>
                                    </p:set>
                                    <p:animEffect transition="in" filter="fade">
                                      <p:cBhvr>
                                        <p:cTn id="38" dur="500"/>
                                        <p:tgtEl>
                                          <p:spTgt spid="206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par>
                                <p:cTn id="48" presetID="10" presetClass="entr" presetSubtype="0" fill="hold"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500"/>
                                        <p:tgtEl>
                                          <p:spTgt spid="5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500"/>
                                        <p:tgtEl>
                                          <p:spTgt spid="5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500"/>
                                        <p:tgtEl>
                                          <p:spTgt spid="54"/>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fade">
                                      <p:cBhvr>
                                        <p:cTn id="74" dur="500"/>
                                        <p:tgtEl>
                                          <p:spTgt spid="4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fade">
                                      <p:cBhvr>
                                        <p:cTn id="77" dur="500"/>
                                        <p:tgtEl>
                                          <p:spTgt spid="5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1"/>
                                        </p:tgtEl>
                                        <p:attrNameLst>
                                          <p:attrName>style.visibility</p:attrName>
                                        </p:attrNameLst>
                                      </p:cBhvr>
                                      <p:to>
                                        <p:strVal val="visible"/>
                                      </p:to>
                                    </p:set>
                                    <p:animEffect transition="in" filter="fade">
                                      <p:cBhvr>
                                        <p:cTn id="85" dur="500"/>
                                        <p:tgtEl>
                                          <p:spTgt spid="11"/>
                                        </p:tgtEl>
                                      </p:cBhvr>
                                    </p:animEffect>
                                  </p:childTnLst>
                                </p:cTn>
                              </p:par>
                              <p:par>
                                <p:cTn id="86" presetID="10" presetClass="entr" presetSubtype="0" fill="hold" nodeType="withEffect">
                                  <p:stCondLst>
                                    <p:cond delay="0"/>
                                  </p:stCondLst>
                                  <p:childTnLst>
                                    <p:set>
                                      <p:cBhvr>
                                        <p:cTn id="87" dur="1" fill="hold">
                                          <p:stCondLst>
                                            <p:cond delay="0"/>
                                          </p:stCondLst>
                                        </p:cTn>
                                        <p:tgtEl>
                                          <p:spTgt spid="2074"/>
                                        </p:tgtEl>
                                        <p:attrNameLst>
                                          <p:attrName>style.visibility</p:attrName>
                                        </p:attrNameLst>
                                      </p:cBhvr>
                                      <p:to>
                                        <p:strVal val="visible"/>
                                      </p:to>
                                    </p:set>
                                    <p:animEffect transition="in" filter="fade">
                                      <p:cBhvr>
                                        <p:cTn id="88" dur="500"/>
                                        <p:tgtEl>
                                          <p:spTgt spid="2074"/>
                                        </p:tgtEl>
                                      </p:cBhvr>
                                    </p:animEffect>
                                  </p:childTnLst>
                                </p:cTn>
                              </p:par>
                              <p:par>
                                <p:cTn id="89" presetID="10" presetClass="entr" presetSubtype="0" fill="hold" nodeType="withEffect">
                                  <p:stCondLst>
                                    <p:cond delay="0"/>
                                  </p:stCondLst>
                                  <p:childTnLst>
                                    <p:set>
                                      <p:cBhvr>
                                        <p:cTn id="90" dur="1" fill="hold">
                                          <p:stCondLst>
                                            <p:cond delay="0"/>
                                          </p:stCondLst>
                                        </p:cTn>
                                        <p:tgtEl>
                                          <p:spTgt spid="2056"/>
                                        </p:tgtEl>
                                        <p:attrNameLst>
                                          <p:attrName>style.visibility</p:attrName>
                                        </p:attrNameLst>
                                      </p:cBhvr>
                                      <p:to>
                                        <p:strVal val="visible"/>
                                      </p:to>
                                    </p:set>
                                    <p:animEffect transition="in" filter="fade">
                                      <p:cBhvr>
                                        <p:cTn id="91" dur="500"/>
                                        <p:tgtEl>
                                          <p:spTgt spid="205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fade">
                                      <p:cBhvr>
                                        <p:cTn id="94" dur="500"/>
                                        <p:tgtEl>
                                          <p:spTgt spid="5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500"/>
                                        <p:tgtEl>
                                          <p:spTgt spid="13"/>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fade">
                                      <p:cBhvr>
                                        <p:cTn id="103" dur="500"/>
                                        <p:tgtEl>
                                          <p:spTgt spid="16"/>
                                        </p:tgtEl>
                                      </p:cBhvr>
                                    </p:animEffect>
                                  </p:childTnLst>
                                </p:cTn>
                              </p:par>
                              <p:par>
                                <p:cTn id="104" presetID="10" presetClass="entr" presetSubtype="0" fill="hold" nodeType="withEffect">
                                  <p:stCondLst>
                                    <p:cond delay="0"/>
                                  </p:stCondLst>
                                  <p:childTnLst>
                                    <p:set>
                                      <p:cBhvr>
                                        <p:cTn id="105" dur="1" fill="hold">
                                          <p:stCondLst>
                                            <p:cond delay="0"/>
                                          </p:stCondLst>
                                        </p:cTn>
                                        <p:tgtEl>
                                          <p:spTgt spid="14"/>
                                        </p:tgtEl>
                                        <p:attrNameLst>
                                          <p:attrName>style.visibility</p:attrName>
                                        </p:attrNameLst>
                                      </p:cBhvr>
                                      <p:to>
                                        <p:strVal val="visible"/>
                                      </p:to>
                                    </p:set>
                                    <p:animEffect transition="in" filter="fade">
                                      <p:cBhvr>
                                        <p:cTn id="106" dur="500"/>
                                        <p:tgtEl>
                                          <p:spTgt spid="1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
                                        </p:tgtEl>
                                        <p:attrNameLst>
                                          <p:attrName>style.visibility</p:attrName>
                                        </p:attrNameLst>
                                      </p:cBhvr>
                                      <p:to>
                                        <p:strVal val="visible"/>
                                      </p:to>
                                    </p:set>
                                    <p:animEffect transition="in" filter="fade">
                                      <p:cBhvr>
                                        <p:cTn id="109" dur="500"/>
                                        <p:tgtEl>
                                          <p:spTgt spid="6"/>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5"/>
                                        </p:tgtEl>
                                        <p:attrNameLst>
                                          <p:attrName>style.visibility</p:attrName>
                                        </p:attrNameLst>
                                      </p:cBhvr>
                                      <p:to>
                                        <p:strVal val="visible"/>
                                      </p:to>
                                    </p:set>
                                    <p:animEffect transition="in" filter="fade">
                                      <p:cBhvr>
                                        <p:cTn id="112" dur="500"/>
                                        <p:tgtEl>
                                          <p:spTgt spid="15"/>
                                        </p:tgtEl>
                                      </p:cBhvr>
                                    </p:animEffect>
                                  </p:childTnLst>
                                </p:cTn>
                              </p:par>
                              <p:par>
                                <p:cTn id="113" presetID="10" presetClass="entr" presetSubtype="0" fill="hold"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500"/>
                                        <p:tgtEl>
                                          <p:spTgt spid="4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fade">
                                      <p:cBhvr>
                                        <p:cTn id="118" dur="500"/>
                                        <p:tgtEl>
                                          <p:spTgt spid="19"/>
                                        </p:tgtEl>
                                      </p:cBhvr>
                                    </p:animEffect>
                                  </p:childTnLst>
                                </p:cTn>
                              </p:par>
                              <p:par>
                                <p:cTn id="119" presetID="10" presetClass="entr" presetSubtype="0" fill="hold"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500"/>
                                        <p:tgtEl>
                                          <p:spTgt spid="4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fade">
                                      <p:cBhvr>
                                        <p:cTn id="124" dur="500"/>
                                        <p:tgtEl>
                                          <p:spTgt spid="18"/>
                                        </p:tgtEl>
                                      </p:cBhvr>
                                    </p:animEffect>
                                  </p:childTnLst>
                                </p:cTn>
                              </p:par>
                              <p:par>
                                <p:cTn id="125" presetID="10" presetClass="entr" presetSubtype="0" fill="hold" nodeType="withEffect">
                                  <p:stCondLst>
                                    <p:cond delay="0"/>
                                  </p:stCondLst>
                                  <p:childTnLst>
                                    <p:set>
                                      <p:cBhvr>
                                        <p:cTn id="126" dur="1" fill="hold">
                                          <p:stCondLst>
                                            <p:cond delay="0"/>
                                          </p:stCondLst>
                                        </p:cTn>
                                        <p:tgtEl>
                                          <p:spTgt spid="2058"/>
                                        </p:tgtEl>
                                        <p:attrNameLst>
                                          <p:attrName>style.visibility</p:attrName>
                                        </p:attrNameLst>
                                      </p:cBhvr>
                                      <p:to>
                                        <p:strVal val="visible"/>
                                      </p:to>
                                    </p:set>
                                    <p:animEffect transition="in" filter="fade">
                                      <p:cBhvr>
                                        <p:cTn id="127" dur="500"/>
                                        <p:tgtEl>
                                          <p:spTgt spid="205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2"/>
                                        </p:tgtEl>
                                        <p:attrNameLst>
                                          <p:attrName>style.visibility</p:attrName>
                                        </p:attrNameLst>
                                      </p:cBhvr>
                                      <p:to>
                                        <p:strVal val="visible"/>
                                      </p:to>
                                    </p:set>
                                    <p:animEffect transition="in" filter="fade">
                                      <p:cBhvr>
                                        <p:cTn id="130" dur="500"/>
                                        <p:tgtEl>
                                          <p:spTgt spid="2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0"/>
                                        </p:tgtEl>
                                        <p:attrNameLst>
                                          <p:attrName>style.visibility</p:attrName>
                                        </p:attrNameLst>
                                      </p:cBhvr>
                                      <p:to>
                                        <p:strVal val="visible"/>
                                      </p:to>
                                    </p:set>
                                    <p:animEffect transition="in" filter="fade">
                                      <p:cBhvr>
                                        <p:cTn id="133" dur="500"/>
                                        <p:tgtEl>
                                          <p:spTgt spid="6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500"/>
                                        <p:tgtEl>
                                          <p:spTgt spid="63"/>
                                        </p:tgtEl>
                                      </p:cBhvr>
                                    </p:animEffect>
                                  </p:childTnLst>
                                </p:cTn>
                              </p:par>
                              <p:par>
                                <p:cTn id="137" presetID="10" presetClass="entr" presetSubtype="0" fill="hold" nodeType="withEffect">
                                  <p:stCondLst>
                                    <p:cond delay="0"/>
                                  </p:stCondLst>
                                  <p:childTnLst>
                                    <p:set>
                                      <p:cBhvr>
                                        <p:cTn id="138" dur="1" fill="hold">
                                          <p:stCondLst>
                                            <p:cond delay="0"/>
                                          </p:stCondLst>
                                        </p:cTn>
                                        <p:tgtEl>
                                          <p:spTgt spid="2072"/>
                                        </p:tgtEl>
                                        <p:attrNameLst>
                                          <p:attrName>style.visibility</p:attrName>
                                        </p:attrNameLst>
                                      </p:cBhvr>
                                      <p:to>
                                        <p:strVal val="visible"/>
                                      </p:to>
                                    </p:set>
                                    <p:animEffect transition="in" filter="fade">
                                      <p:cBhvr>
                                        <p:cTn id="139" dur="500"/>
                                        <p:tgtEl>
                                          <p:spTgt spid="2072"/>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56"/>
                                        </p:tgtEl>
                                        <p:attrNameLst>
                                          <p:attrName>style.visibility</p:attrName>
                                        </p:attrNameLst>
                                      </p:cBhvr>
                                      <p:to>
                                        <p:strVal val="visible"/>
                                      </p:to>
                                    </p:set>
                                    <p:animEffect transition="in" filter="fade">
                                      <p:cBhvr>
                                        <p:cTn id="142" dur="500"/>
                                        <p:tgtEl>
                                          <p:spTgt spid="56"/>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10"/>
                                        </p:tgtEl>
                                        <p:attrNameLst>
                                          <p:attrName>style.visibility</p:attrName>
                                        </p:attrNameLst>
                                      </p:cBhvr>
                                      <p:to>
                                        <p:strVal val="visible"/>
                                      </p:to>
                                    </p:set>
                                    <p:animEffect transition="in" filter="fade">
                                      <p:cBhvr>
                                        <p:cTn id="147" dur="500"/>
                                        <p:tgtEl>
                                          <p:spTgt spid="10"/>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61"/>
                                        </p:tgtEl>
                                        <p:attrNameLst>
                                          <p:attrName>style.visibility</p:attrName>
                                        </p:attrNameLst>
                                      </p:cBhvr>
                                      <p:to>
                                        <p:strVal val="visible"/>
                                      </p:to>
                                    </p:set>
                                    <p:animEffect transition="in" filter="fade">
                                      <p:cBhvr>
                                        <p:cTn id="150" dur="500"/>
                                        <p:tgtEl>
                                          <p:spTgt spid="61"/>
                                        </p:tgtEl>
                                      </p:cBhvr>
                                    </p:animEffect>
                                  </p:childTnLst>
                                </p:cTn>
                              </p:par>
                              <p:par>
                                <p:cTn id="151" presetID="10" presetClass="entr" presetSubtype="0" fill="hold" nodeType="withEffect">
                                  <p:stCondLst>
                                    <p:cond delay="0"/>
                                  </p:stCondLst>
                                  <p:childTnLst>
                                    <p:set>
                                      <p:cBhvr>
                                        <p:cTn id="152" dur="1" fill="hold">
                                          <p:stCondLst>
                                            <p:cond delay="0"/>
                                          </p:stCondLst>
                                        </p:cTn>
                                        <p:tgtEl>
                                          <p:spTgt spid="20"/>
                                        </p:tgtEl>
                                        <p:attrNameLst>
                                          <p:attrName>style.visibility</p:attrName>
                                        </p:attrNameLst>
                                      </p:cBhvr>
                                      <p:to>
                                        <p:strVal val="visible"/>
                                      </p:to>
                                    </p:set>
                                    <p:animEffect transition="in" filter="fade">
                                      <p:cBhvr>
                                        <p:cTn id="153" dur="500"/>
                                        <p:tgtEl>
                                          <p:spTgt spid="20"/>
                                        </p:tgtEl>
                                      </p:cBhvr>
                                    </p:animEffect>
                                  </p:childTnLst>
                                </p:cTn>
                              </p:par>
                              <p:par>
                                <p:cTn id="154" presetID="10" presetClass="entr" presetSubtype="0" fill="hold" nodeType="withEffect">
                                  <p:stCondLst>
                                    <p:cond delay="0"/>
                                  </p:stCondLst>
                                  <p:childTnLst>
                                    <p:set>
                                      <p:cBhvr>
                                        <p:cTn id="155" dur="1" fill="hold">
                                          <p:stCondLst>
                                            <p:cond delay="0"/>
                                          </p:stCondLst>
                                        </p:cTn>
                                        <p:tgtEl>
                                          <p:spTgt spid="24"/>
                                        </p:tgtEl>
                                        <p:attrNameLst>
                                          <p:attrName>style.visibility</p:attrName>
                                        </p:attrNameLst>
                                      </p:cBhvr>
                                      <p:to>
                                        <p:strVal val="visible"/>
                                      </p:to>
                                    </p:set>
                                    <p:animEffect transition="in" filter="fade">
                                      <p:cBhvr>
                                        <p:cTn id="156" dur="500"/>
                                        <p:tgtEl>
                                          <p:spTgt spid="24"/>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57"/>
                                        </p:tgtEl>
                                        <p:attrNameLst>
                                          <p:attrName>style.visibility</p:attrName>
                                        </p:attrNameLst>
                                      </p:cBhvr>
                                      <p:to>
                                        <p:strVal val="visible"/>
                                      </p:to>
                                    </p:set>
                                    <p:animEffect transition="in" filter="fade">
                                      <p:cBhvr>
                                        <p:cTn id="15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8" grpId="0" animBg="1"/>
      <p:bldP spid="3" grpId="0"/>
      <p:bldP spid="6" grpId="0"/>
      <p:bldP spid="4" grpId="0" animBg="1"/>
      <p:bldP spid="9" grpId="0" animBg="1"/>
      <p:bldP spid="12" grpId="0" animBg="1"/>
      <p:bldP spid="13" grpId="0"/>
      <p:bldP spid="15" grpId="0"/>
      <p:bldP spid="16" grpId="0" animBg="1"/>
      <p:bldP spid="18" grpId="0"/>
      <p:bldP spid="19" grpId="0" animBg="1"/>
      <p:bldP spid="21" grpId="0"/>
      <p:bldP spid="22" grpId="0" animBg="1"/>
      <p:bldP spid="43" grpId="0" animBg="1"/>
      <p:bldP spid="45" grpId="0"/>
      <p:bldP spid="47" grpId="0"/>
      <p:bldP spid="50" grpId="0" animBg="1"/>
      <p:bldP spid="51" grpId="0"/>
      <p:bldP spid="52" grpId="0" animBg="1"/>
      <p:bldP spid="53" grpId="0" animBg="1"/>
      <p:bldP spid="54" grpId="0" animBg="1"/>
      <p:bldP spid="55" grpId="0"/>
      <p:bldP spid="56" grpId="0"/>
      <p:bldP spid="57" grpId="0" animBg="1"/>
      <p:bldP spid="58" grpId="0"/>
      <p:bldP spid="60" grpId="0" animBg="1"/>
      <p:bldP spid="63" grpId="0" animBg="1"/>
      <p:bldP spid="59" grpId="0" animBg="1"/>
      <p:bldP spid="6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ig data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008408"/>
            <a:ext cx="6729046" cy="46737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5417" y="346201"/>
            <a:ext cx="3403198" cy="702397"/>
          </a:xfrm>
        </p:spPr>
        <p:txBody>
          <a:bodyPr/>
          <a:lstStyle/>
          <a:p>
            <a:pPr algn="ctr"/>
            <a:r>
              <a:rPr lang="en-US" b="1" dirty="0" smtClean="0"/>
              <a:t>What to Do?</a:t>
            </a:r>
            <a:endParaRPr lang="en-US" b="1" dirty="0"/>
          </a:p>
        </p:txBody>
      </p:sp>
      <p:sp>
        <p:nvSpPr>
          <p:cNvPr id="7" name="TextBox 6"/>
          <p:cNvSpPr txBox="1"/>
          <p:nvPr/>
        </p:nvSpPr>
        <p:spPr>
          <a:xfrm>
            <a:off x="4467265" y="1053840"/>
            <a:ext cx="4599952" cy="2677656"/>
          </a:xfrm>
          <a:prstGeom prst="rect">
            <a:avLst/>
          </a:prstGeom>
          <a:solidFill>
            <a:schemeClr val="bg1"/>
          </a:solidFill>
          <a:ln w="12700">
            <a:solidFill>
              <a:schemeClr val="tx1"/>
            </a:solidFill>
          </a:ln>
          <a:effectLst>
            <a:outerShdw blurRad="50800" dist="38100" dir="18900000" algn="bl" rotWithShape="0">
              <a:prstClr val="black">
                <a:alpha val="40000"/>
              </a:prstClr>
            </a:outerShdw>
          </a:effectLst>
          <a:scene3d>
            <a:camera prst="orthographicFront"/>
            <a:lightRig rig="threePt" dir="t"/>
          </a:scene3d>
          <a:sp3d>
            <a:bevelT w="165100" prst="coolSlant"/>
          </a:sp3d>
        </p:spPr>
        <p:txBody>
          <a:bodyPr wrap="square" rtlCol="0">
            <a:spAutoFit/>
          </a:bodyPr>
          <a:lstStyle/>
          <a:p>
            <a:pPr marL="342900" indent="-342900">
              <a:buFont typeface="Wingdings" panose="05000000000000000000" pitchFamily="2" charset="2"/>
              <a:buChar char="ü"/>
            </a:pPr>
            <a:r>
              <a:rPr lang="en-US" sz="2400" dirty="0" smtClean="0">
                <a:solidFill>
                  <a:schemeClr val="accent1">
                    <a:lumMod val="75000"/>
                  </a:schemeClr>
                </a:solidFill>
              </a:rPr>
              <a:t>Fast First Access to data</a:t>
            </a:r>
          </a:p>
          <a:p>
            <a:pPr marL="342900" indent="-342900">
              <a:buFont typeface="Wingdings" panose="05000000000000000000" pitchFamily="2" charset="2"/>
              <a:buChar char="ü"/>
            </a:pPr>
            <a:r>
              <a:rPr lang="en-US" sz="2400" dirty="0" smtClean="0">
                <a:solidFill>
                  <a:schemeClr val="accent1">
                    <a:lumMod val="75000"/>
                  </a:schemeClr>
                </a:solidFill>
              </a:rPr>
              <a:t>Exponential increase in platform capacity</a:t>
            </a:r>
          </a:p>
          <a:p>
            <a:pPr marL="342900" indent="-342900">
              <a:buFont typeface="Wingdings" panose="05000000000000000000" pitchFamily="2" charset="2"/>
              <a:buChar char="ü"/>
            </a:pPr>
            <a:r>
              <a:rPr lang="en-US" sz="2400" dirty="0" smtClean="0">
                <a:solidFill>
                  <a:schemeClr val="accent1">
                    <a:lumMod val="75000"/>
                  </a:schemeClr>
                </a:solidFill>
              </a:rPr>
              <a:t>Modernize analytics toolset </a:t>
            </a:r>
          </a:p>
          <a:p>
            <a:pPr marL="342900" indent="-342900">
              <a:buFont typeface="Wingdings" panose="05000000000000000000" pitchFamily="2" charset="2"/>
              <a:buChar char="ü"/>
            </a:pPr>
            <a:r>
              <a:rPr lang="en-US" sz="2400" dirty="0" smtClean="0">
                <a:solidFill>
                  <a:schemeClr val="accent1">
                    <a:lumMod val="75000"/>
                  </a:schemeClr>
                </a:solidFill>
              </a:rPr>
              <a:t>Reduce IT Friction</a:t>
            </a:r>
          </a:p>
          <a:p>
            <a:pPr algn="ctr"/>
            <a:r>
              <a:rPr lang="en-US" sz="2400" i="1" dirty="0" smtClean="0">
                <a:solidFill>
                  <a:schemeClr val="accent2">
                    <a:lumMod val="50000"/>
                  </a:schemeClr>
                </a:solidFill>
              </a:rPr>
              <a:t>AND</a:t>
            </a:r>
          </a:p>
          <a:p>
            <a:pPr marL="342900" indent="-342900">
              <a:buFont typeface="Wingdings" panose="05000000000000000000" pitchFamily="2" charset="2"/>
              <a:buChar char="ü"/>
            </a:pPr>
            <a:r>
              <a:rPr lang="en-US" sz="2400" dirty="0" smtClean="0">
                <a:solidFill>
                  <a:schemeClr val="accent2">
                    <a:lumMod val="50000"/>
                  </a:schemeClr>
                </a:solidFill>
              </a:rPr>
              <a:t>Drastically reduce cost</a:t>
            </a:r>
            <a:endParaRPr lang="en-US" sz="2400" dirty="0">
              <a:solidFill>
                <a:schemeClr val="accent2">
                  <a:lumMod val="50000"/>
                </a:schemeClr>
              </a:solidFill>
            </a:endParaRPr>
          </a:p>
        </p:txBody>
      </p:sp>
      <p:pic>
        <p:nvPicPr>
          <p:cNvPr id="8" name="Picture 4" descr="http://cryptosource.org/images/site/optimiz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4478" y="2575637"/>
            <a:ext cx="3921953" cy="392195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7839612" y="5735932"/>
            <a:ext cx="4493065" cy="13464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Removing Waste/Optimization</a:t>
            </a:r>
            <a:endParaRPr lang="en-US" sz="3200" b="1" dirty="0"/>
          </a:p>
        </p:txBody>
      </p:sp>
    </p:spTree>
    <p:extLst>
      <p:ext uri="{BB962C8B-B14F-4D97-AF65-F5344CB8AC3E}">
        <p14:creationId xmlns:p14="http://schemas.microsoft.com/office/powerpoint/2010/main" val="32077956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734" y="464952"/>
            <a:ext cx="8392820" cy="902167"/>
          </a:xfrm>
        </p:spPr>
        <p:txBody>
          <a:bodyPr/>
          <a:lstStyle/>
          <a:p>
            <a:r>
              <a:rPr lang="en-US" dirty="0" smtClean="0"/>
              <a:t>Oh, The Places We’ll Go, Today! </a:t>
            </a:r>
            <a:endParaRPr lang="en-US" dirty="0"/>
          </a:p>
        </p:txBody>
      </p:sp>
      <p:cxnSp>
        <p:nvCxnSpPr>
          <p:cNvPr id="4" name="Straight Arrow Connector 3"/>
          <p:cNvCxnSpPr/>
          <p:nvPr/>
        </p:nvCxnSpPr>
        <p:spPr>
          <a:xfrm flipV="1">
            <a:off x="838200" y="3317631"/>
            <a:ext cx="10626969" cy="117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260228" y="2168020"/>
            <a:ext cx="1078523" cy="707886"/>
          </a:xfrm>
          <a:prstGeom prst="rect">
            <a:avLst/>
          </a:prstGeom>
          <a:noFill/>
        </p:spPr>
        <p:txBody>
          <a:bodyPr wrap="square" rtlCol="0">
            <a:spAutoFit/>
          </a:bodyPr>
          <a:lstStyle/>
          <a:p>
            <a:pPr algn="ctr"/>
            <a:r>
              <a:rPr lang="en-US" sz="2400" b="1" dirty="0" smtClean="0"/>
              <a:t>Who</a:t>
            </a:r>
          </a:p>
          <a:p>
            <a:pPr algn="ctr"/>
            <a:r>
              <a:rPr lang="en-US" sz="1600" dirty="0" smtClean="0"/>
              <a:t>are we</a:t>
            </a:r>
            <a:endParaRPr lang="en-US" sz="1600" dirty="0"/>
          </a:p>
        </p:txBody>
      </p:sp>
      <p:sp>
        <p:nvSpPr>
          <p:cNvPr id="7" name="TextBox 6"/>
          <p:cNvSpPr txBox="1"/>
          <p:nvPr/>
        </p:nvSpPr>
        <p:spPr>
          <a:xfrm>
            <a:off x="2488222" y="3794963"/>
            <a:ext cx="1078523" cy="954107"/>
          </a:xfrm>
          <a:prstGeom prst="rect">
            <a:avLst/>
          </a:prstGeom>
          <a:noFill/>
        </p:spPr>
        <p:txBody>
          <a:bodyPr wrap="square" rtlCol="0">
            <a:spAutoFit/>
          </a:bodyPr>
          <a:lstStyle/>
          <a:p>
            <a:pPr algn="ctr"/>
            <a:r>
              <a:rPr lang="en-US" sz="2400" b="1" dirty="0" smtClean="0"/>
              <a:t>Why</a:t>
            </a:r>
          </a:p>
          <a:p>
            <a:pPr algn="ctr"/>
            <a:r>
              <a:rPr lang="en-US" sz="1600" dirty="0"/>
              <a:t>a</a:t>
            </a:r>
            <a:r>
              <a:rPr lang="en-US" sz="1600" dirty="0" smtClean="0"/>
              <a:t>re we changing</a:t>
            </a:r>
            <a:endParaRPr lang="en-US" sz="1600" dirty="0"/>
          </a:p>
        </p:txBody>
      </p:sp>
      <p:sp>
        <p:nvSpPr>
          <p:cNvPr id="8" name="TextBox 7"/>
          <p:cNvSpPr txBox="1"/>
          <p:nvPr/>
        </p:nvSpPr>
        <p:spPr>
          <a:xfrm>
            <a:off x="4255479" y="2168020"/>
            <a:ext cx="2063262" cy="707886"/>
          </a:xfrm>
          <a:prstGeom prst="rect">
            <a:avLst/>
          </a:prstGeom>
          <a:noFill/>
        </p:spPr>
        <p:txBody>
          <a:bodyPr wrap="square" rtlCol="0">
            <a:spAutoFit/>
          </a:bodyPr>
          <a:lstStyle/>
          <a:p>
            <a:pPr algn="ctr"/>
            <a:r>
              <a:rPr lang="en-US" sz="2400" b="1" dirty="0" smtClean="0"/>
              <a:t>What</a:t>
            </a:r>
          </a:p>
          <a:p>
            <a:pPr algn="ctr"/>
            <a:r>
              <a:rPr lang="en-US" sz="1600" dirty="0"/>
              <a:t>a</a:t>
            </a:r>
            <a:r>
              <a:rPr lang="en-US" sz="1600" dirty="0" smtClean="0"/>
              <a:t>re we doing</a:t>
            </a:r>
            <a:endParaRPr lang="en-US" sz="1600" dirty="0"/>
          </a:p>
        </p:txBody>
      </p:sp>
      <p:sp>
        <p:nvSpPr>
          <p:cNvPr id="9" name="TextBox 8"/>
          <p:cNvSpPr txBox="1"/>
          <p:nvPr/>
        </p:nvSpPr>
        <p:spPr>
          <a:xfrm>
            <a:off x="7373813" y="3794963"/>
            <a:ext cx="1078523" cy="954107"/>
          </a:xfrm>
          <a:prstGeom prst="rect">
            <a:avLst/>
          </a:prstGeom>
          <a:noFill/>
        </p:spPr>
        <p:txBody>
          <a:bodyPr wrap="square" rtlCol="0">
            <a:spAutoFit/>
          </a:bodyPr>
          <a:lstStyle/>
          <a:p>
            <a:pPr algn="ctr"/>
            <a:r>
              <a:rPr lang="en-US" sz="2400" b="1" dirty="0" smtClean="0"/>
              <a:t>How</a:t>
            </a:r>
          </a:p>
          <a:p>
            <a:pPr algn="ctr"/>
            <a:r>
              <a:rPr lang="en-US" sz="1600" dirty="0"/>
              <a:t>a</a:t>
            </a:r>
            <a:r>
              <a:rPr lang="en-US" sz="1600" dirty="0" smtClean="0"/>
              <a:t>re things better</a:t>
            </a:r>
            <a:endParaRPr lang="en-US" sz="1600" dirty="0"/>
          </a:p>
        </p:txBody>
      </p:sp>
      <p:sp>
        <p:nvSpPr>
          <p:cNvPr id="10" name="TextBox 9"/>
          <p:cNvSpPr txBox="1"/>
          <p:nvPr/>
        </p:nvSpPr>
        <p:spPr>
          <a:xfrm>
            <a:off x="9143997" y="2168020"/>
            <a:ext cx="1078523" cy="707886"/>
          </a:xfrm>
          <a:prstGeom prst="rect">
            <a:avLst/>
          </a:prstGeom>
          <a:noFill/>
        </p:spPr>
        <p:txBody>
          <a:bodyPr wrap="square" rtlCol="0">
            <a:spAutoFit/>
          </a:bodyPr>
          <a:lstStyle/>
          <a:p>
            <a:pPr algn="ctr"/>
            <a:r>
              <a:rPr lang="en-US" sz="2400" b="1" dirty="0" smtClean="0"/>
              <a:t>What</a:t>
            </a:r>
          </a:p>
          <a:p>
            <a:pPr algn="ctr"/>
            <a:r>
              <a:rPr lang="en-US" sz="1600" dirty="0" smtClean="0"/>
              <a:t>Is next</a:t>
            </a:r>
            <a:endParaRPr lang="en-US" sz="1600" dirty="0"/>
          </a:p>
        </p:txBody>
      </p:sp>
      <p:sp>
        <p:nvSpPr>
          <p:cNvPr id="11" name="TextBox 10"/>
          <p:cNvSpPr txBox="1"/>
          <p:nvPr/>
        </p:nvSpPr>
        <p:spPr>
          <a:xfrm>
            <a:off x="10041292" y="3801309"/>
            <a:ext cx="1672989" cy="701540"/>
          </a:xfrm>
          <a:prstGeom prst="rect">
            <a:avLst/>
          </a:prstGeom>
          <a:noFill/>
        </p:spPr>
        <p:txBody>
          <a:bodyPr wrap="square" rtlCol="0">
            <a:spAutoFit/>
          </a:bodyPr>
          <a:lstStyle/>
          <a:p>
            <a:pPr algn="ctr"/>
            <a:r>
              <a:rPr lang="en-US" sz="2400" b="1" dirty="0" smtClean="0"/>
              <a:t>Questions?</a:t>
            </a:r>
          </a:p>
          <a:p>
            <a:pPr algn="ctr"/>
            <a:r>
              <a:rPr lang="en-US" sz="1600" dirty="0" smtClean="0"/>
              <a:t>you may have</a:t>
            </a:r>
            <a:endParaRPr lang="en-US" sz="1600" dirty="0"/>
          </a:p>
        </p:txBody>
      </p:sp>
      <p:cxnSp>
        <p:nvCxnSpPr>
          <p:cNvPr id="13" name="Straight Connector 12"/>
          <p:cNvCxnSpPr/>
          <p:nvPr/>
        </p:nvCxnSpPr>
        <p:spPr>
          <a:xfrm>
            <a:off x="1324707"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274278"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798278"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646985"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061939"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374924"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322" y="5432263"/>
            <a:ext cx="2428177" cy="1092679"/>
          </a:xfrm>
          <a:prstGeom prst="rect">
            <a:avLst/>
          </a:prstGeom>
        </p:spPr>
      </p:pic>
      <p:cxnSp>
        <p:nvCxnSpPr>
          <p:cNvPr id="5" name="Straight Connector 4"/>
          <p:cNvCxnSpPr/>
          <p:nvPr/>
        </p:nvCxnSpPr>
        <p:spPr>
          <a:xfrm>
            <a:off x="838200" y="3329352"/>
            <a:ext cx="5808785" cy="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pic>
        <p:nvPicPr>
          <p:cNvPr id="11266" name="Picture 2" descr="Image result for you are her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8955" y="2937214"/>
            <a:ext cx="454505" cy="45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9057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3032335" y="4454006"/>
            <a:ext cx="8699864" cy="1813688"/>
          </a:xfrm>
          <a:prstGeom prst="rect">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032335" y="2652640"/>
            <a:ext cx="8699864" cy="1635116"/>
          </a:xfrm>
          <a:prstGeom prst="rect">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35764" y="871152"/>
            <a:ext cx="8699864" cy="1635116"/>
          </a:xfrm>
          <a:prstGeom prst="rect">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1402014" y="0"/>
            <a:ext cx="574639" cy="6858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Oval 1"/>
          <p:cNvSpPr/>
          <p:nvPr/>
        </p:nvSpPr>
        <p:spPr>
          <a:xfrm>
            <a:off x="11451709" y="228598"/>
            <a:ext cx="439851" cy="439851"/>
          </a:xfrm>
          <a:prstGeom prst="ellipse">
            <a:avLst/>
          </a:prstGeom>
          <a:blipFill rotWithShape="0">
            <a:blip r:embed="rId3"/>
            <a:stretch>
              <a:fillRect/>
            </a:stretch>
          </a:blipFill>
          <a:ln>
            <a:noFill/>
          </a:ln>
          <a:scene3d>
            <a:camera prst="orthographicFront"/>
            <a:lightRig rig="threePt" dir="t">
              <a:rot lat="0" lon="0" rev="7500000"/>
            </a:lightRig>
          </a:scene3d>
          <a:sp3d z="152400" extrusionH="63500" prstMaterial="dkEdge">
            <a:bevelT w="120800" h="19050" prst="relaxedInset"/>
            <a:contourClr>
              <a:schemeClr val="bg1"/>
            </a:contourClr>
          </a:sp3d>
        </p:spPr>
        <p:style>
          <a:lnRef idx="1">
            <a:scrgbClr r="0" g="0" b="0"/>
          </a:lnRef>
          <a:fillRef idx="1">
            <a:scrgbClr r="0" g="0" b="0"/>
          </a:fillRef>
          <a:effectRef idx="2">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
        <p:nvSpPr>
          <p:cNvPr id="3" name="Title 1"/>
          <p:cNvSpPr txBox="1">
            <a:spLocks/>
          </p:cNvSpPr>
          <p:nvPr/>
        </p:nvSpPr>
        <p:spPr>
          <a:xfrm rot="5400000">
            <a:off x="8966063" y="2864656"/>
            <a:ext cx="5539131" cy="4398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smtClean="0"/>
              <a:t>Accelerating Analytic Discovery</a:t>
            </a:r>
            <a:endParaRPr lang="en-US" sz="3200" dirty="0"/>
          </a:p>
        </p:txBody>
      </p:sp>
      <p:sp>
        <p:nvSpPr>
          <p:cNvPr id="7" name="TextBox 6"/>
          <p:cNvSpPr txBox="1"/>
          <p:nvPr/>
        </p:nvSpPr>
        <p:spPr>
          <a:xfrm>
            <a:off x="1017397" y="799502"/>
            <a:ext cx="2554862" cy="46166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r"/>
            <a:r>
              <a:rPr lang="en-US" sz="2400" dirty="0" smtClean="0"/>
              <a:t>Fast First Access</a:t>
            </a:r>
            <a:endParaRPr lang="en-US" sz="2400" dirty="0"/>
          </a:p>
        </p:txBody>
      </p:sp>
      <p:sp>
        <p:nvSpPr>
          <p:cNvPr id="8" name="TextBox 7"/>
          <p:cNvSpPr txBox="1"/>
          <p:nvPr/>
        </p:nvSpPr>
        <p:spPr>
          <a:xfrm>
            <a:off x="32051" y="100548"/>
            <a:ext cx="4532246" cy="584775"/>
          </a:xfrm>
          <a:prstGeom prst="rect">
            <a:avLst/>
          </a:prstGeom>
          <a:noFill/>
        </p:spPr>
        <p:txBody>
          <a:bodyPr wrap="square" rtlCol="0">
            <a:spAutoFit/>
          </a:bodyPr>
          <a:lstStyle/>
          <a:p>
            <a:r>
              <a:rPr lang="en-US" sz="3200" dirty="0" smtClean="0"/>
              <a:t>Quantitative Impacts</a:t>
            </a:r>
            <a:endParaRPr lang="en-US" sz="3200" dirty="0"/>
          </a:p>
        </p:txBody>
      </p:sp>
      <p:sp>
        <p:nvSpPr>
          <p:cNvPr id="11" name="TextBox 10"/>
          <p:cNvSpPr txBox="1"/>
          <p:nvPr/>
        </p:nvSpPr>
        <p:spPr>
          <a:xfrm>
            <a:off x="1017397" y="2590390"/>
            <a:ext cx="2554862"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r"/>
            <a:r>
              <a:rPr lang="en-US" sz="2400" dirty="0" smtClean="0"/>
              <a:t>Platform Capacity</a:t>
            </a:r>
            <a:endParaRPr lang="en-US" sz="2400" dirty="0"/>
          </a:p>
        </p:txBody>
      </p:sp>
      <p:sp>
        <p:nvSpPr>
          <p:cNvPr id="12" name="TextBox 11"/>
          <p:cNvSpPr txBox="1"/>
          <p:nvPr/>
        </p:nvSpPr>
        <p:spPr>
          <a:xfrm>
            <a:off x="1017397" y="4360184"/>
            <a:ext cx="2554357"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r"/>
            <a:r>
              <a:rPr lang="en-US" sz="2400" dirty="0" smtClean="0"/>
              <a:t>Modernize Toolset</a:t>
            </a:r>
            <a:endParaRPr lang="en-US" sz="2400" dirty="0"/>
          </a:p>
        </p:txBody>
      </p:sp>
      <p:pic>
        <p:nvPicPr>
          <p:cNvPr id="2054" name="Picture 6" descr="http://www.vocab1.com/wp-content/uploads/2016/03/calendar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3720" y="1416807"/>
            <a:ext cx="679312" cy="62412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www.vocab1.com/wp-content/uploads/2016/03/calendar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9614" y="1416807"/>
            <a:ext cx="679312" cy="6241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www.vocab1.com/wp-content/uploads/2016/03/calendar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5508" y="1416807"/>
            <a:ext cx="679312" cy="6241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www.vocab1.com/wp-content/uploads/2016/03/calendar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402" y="1416807"/>
            <a:ext cx="679312" cy="6241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844499" y="2018721"/>
            <a:ext cx="1192696" cy="369332"/>
          </a:xfrm>
          <a:prstGeom prst="rect">
            <a:avLst/>
          </a:prstGeom>
          <a:noFill/>
        </p:spPr>
        <p:txBody>
          <a:bodyPr wrap="square" rtlCol="0">
            <a:spAutoFit/>
          </a:bodyPr>
          <a:lstStyle/>
          <a:p>
            <a:r>
              <a:rPr lang="en-US" dirty="0" smtClean="0"/>
              <a:t>Months</a:t>
            </a:r>
            <a:endParaRPr lang="en-US" dirty="0"/>
          </a:p>
        </p:txBody>
      </p:sp>
      <p:sp>
        <p:nvSpPr>
          <p:cNvPr id="10" name="Striped Right Arrow 9"/>
          <p:cNvSpPr/>
          <p:nvPr/>
        </p:nvSpPr>
        <p:spPr>
          <a:xfrm>
            <a:off x="7322278" y="1454590"/>
            <a:ext cx="639005" cy="554298"/>
          </a:xfrm>
          <a:prstGeom prst="strip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2056" name="Picture 8" descr="http://webiconspng.com/wp-content/uploads/2017/02/Weekly-Calendar-Icon-P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39362" y="1460798"/>
            <a:ext cx="590929" cy="59092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9831804" y="1591674"/>
            <a:ext cx="1192696" cy="369332"/>
          </a:xfrm>
          <a:prstGeom prst="rect">
            <a:avLst/>
          </a:prstGeom>
          <a:noFill/>
        </p:spPr>
        <p:txBody>
          <a:bodyPr wrap="square" rtlCol="0">
            <a:spAutoFit/>
          </a:bodyPr>
          <a:lstStyle/>
          <a:p>
            <a:r>
              <a:rPr lang="en-US" dirty="0" smtClean="0"/>
              <a:t>&lt; 1 week</a:t>
            </a:r>
            <a:endParaRPr lang="en-US" dirty="0"/>
          </a:p>
        </p:txBody>
      </p:sp>
      <p:sp>
        <p:nvSpPr>
          <p:cNvPr id="23" name="Striped Right Arrow 22"/>
          <p:cNvSpPr/>
          <p:nvPr/>
        </p:nvSpPr>
        <p:spPr>
          <a:xfrm>
            <a:off x="6825904" y="3266417"/>
            <a:ext cx="639005" cy="554298"/>
          </a:xfrm>
          <a:prstGeom prst="strip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2060" name="Picture 12" descr="http://online.focusky.com/ajvu/notm/files/extfiles/ext_0201632521106209.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31093" y="2437471"/>
            <a:ext cx="3772689" cy="212213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upload.wikimedia.org/wikipedia/commons/thumb/1/10/SAS_logo_horiz.svg/2000px-SAS_logo_horiz.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62940" y="5141885"/>
            <a:ext cx="1092568" cy="44795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avatars3.githubusercontent.com/u/7388996?s=400&amp;v=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32529" y="4457048"/>
            <a:ext cx="995246" cy="99524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libraries.mit.edu/news/files/2016/09/R.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66631" y="4641135"/>
            <a:ext cx="807187" cy="61234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s://www.microstrategy.com/Strategy/media/images/platform/platform_assets_logo-cloudera-impala.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75368" y="4553025"/>
            <a:ext cx="803291" cy="803291"/>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https://www.python.org/static/community_logos/python-logo-master-v3-TM-flattene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64909" y="5642121"/>
            <a:ext cx="1381261" cy="466549"/>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spark.apache.org/images/spark-logo-trademark.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981883" y="5484095"/>
            <a:ext cx="1142862" cy="607905"/>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cdn.dribbble.com/users/299/screenshots/1625979/parquet-drib_1x.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348100" y="5539412"/>
            <a:ext cx="864317" cy="648238"/>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4079136" y="3182941"/>
            <a:ext cx="449104" cy="449104"/>
          </a:xfrm>
          <a:prstGeom prst="ellipse">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2</a:t>
            </a:r>
            <a:endParaRPr lang="en-US" dirty="0"/>
          </a:p>
        </p:txBody>
      </p:sp>
      <p:sp>
        <p:nvSpPr>
          <p:cNvPr id="6" name="TextBox 5"/>
          <p:cNvSpPr txBox="1"/>
          <p:nvPr/>
        </p:nvSpPr>
        <p:spPr>
          <a:xfrm>
            <a:off x="3839401" y="3599829"/>
            <a:ext cx="2594113" cy="307777"/>
          </a:xfrm>
          <a:prstGeom prst="rect">
            <a:avLst/>
          </a:prstGeom>
          <a:noFill/>
        </p:spPr>
        <p:txBody>
          <a:bodyPr wrap="square" rtlCol="0">
            <a:spAutoFit/>
          </a:bodyPr>
          <a:lstStyle/>
          <a:p>
            <a:pPr algn="ctr"/>
            <a:r>
              <a:rPr lang="en-US" sz="1400" dirty="0" smtClean="0"/>
              <a:t>Terabytes for Analytic Discovery</a:t>
            </a:r>
            <a:endParaRPr lang="en-US" sz="1400" dirty="0"/>
          </a:p>
        </p:txBody>
      </p:sp>
      <p:sp>
        <p:nvSpPr>
          <p:cNvPr id="37" name="Oval 36"/>
          <p:cNvSpPr/>
          <p:nvPr/>
        </p:nvSpPr>
        <p:spPr>
          <a:xfrm>
            <a:off x="8616944" y="3023422"/>
            <a:ext cx="764742" cy="76474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smtClean="0"/>
              <a:t>85</a:t>
            </a:r>
            <a:endParaRPr lang="en-US" sz="2400" b="1" dirty="0"/>
          </a:p>
        </p:txBody>
      </p:sp>
      <p:sp>
        <p:nvSpPr>
          <p:cNvPr id="26" name="TextBox 25"/>
          <p:cNvSpPr txBox="1"/>
          <p:nvPr/>
        </p:nvSpPr>
        <p:spPr>
          <a:xfrm>
            <a:off x="8807901" y="3480387"/>
            <a:ext cx="2594113" cy="307777"/>
          </a:xfrm>
          <a:prstGeom prst="rect">
            <a:avLst/>
          </a:prstGeom>
          <a:noFill/>
        </p:spPr>
        <p:txBody>
          <a:bodyPr wrap="square" rtlCol="0">
            <a:spAutoFit/>
          </a:bodyPr>
          <a:lstStyle/>
          <a:p>
            <a:r>
              <a:rPr lang="en-US" sz="1400" dirty="0" smtClean="0"/>
              <a:t>Terabytes for Analytic Discovery</a:t>
            </a:r>
            <a:endParaRPr lang="en-US" sz="1400" dirty="0"/>
          </a:p>
        </p:txBody>
      </p:sp>
      <p:pic>
        <p:nvPicPr>
          <p:cNvPr id="2052" name="Picture 4" descr="https://vignette.wikia.nocookie.net/fantendo/images/9/9c/Water_Drop.png/revision/latest?cb=2015102216575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855781" y="2980388"/>
            <a:ext cx="450576" cy="450576"/>
          </a:xfrm>
          <a:prstGeom prst="rect">
            <a:avLst/>
          </a:prstGeom>
          <a:noFill/>
          <a:extLst>
            <a:ext uri="{909E8E84-426E-40DD-AFC4-6F175D3DCCD1}">
              <a14:hiddenFill xmlns:a14="http://schemas.microsoft.com/office/drawing/2010/main">
                <a:solidFill>
                  <a:srgbClr val="FFFFFF"/>
                </a:solidFill>
              </a14:hiddenFill>
            </a:ext>
          </a:extLst>
        </p:spPr>
      </p:pic>
      <p:sp>
        <p:nvSpPr>
          <p:cNvPr id="39" name="Striped Right Arrow 38"/>
          <p:cNvSpPr/>
          <p:nvPr/>
        </p:nvSpPr>
        <p:spPr>
          <a:xfrm>
            <a:off x="6479223" y="5035540"/>
            <a:ext cx="639005" cy="554298"/>
          </a:xfrm>
          <a:prstGeom prst="strip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 name="TextBox 20"/>
          <p:cNvSpPr txBox="1"/>
          <p:nvPr/>
        </p:nvSpPr>
        <p:spPr>
          <a:xfrm>
            <a:off x="721337" y="385200"/>
            <a:ext cx="758541" cy="769441"/>
          </a:xfrm>
          <a:prstGeom prst="rect">
            <a:avLst/>
          </a:prstGeom>
          <a:noFill/>
        </p:spPr>
        <p:txBody>
          <a:bodyPr wrap="square" rtlCol="0">
            <a:spAutoFit/>
          </a:bodyPr>
          <a:lstStyle/>
          <a:p>
            <a:r>
              <a:rPr lang="en-US" sz="4400" dirty="0" smtClean="0">
                <a:solidFill>
                  <a:srgbClr val="C00000"/>
                </a:solidFill>
                <a:sym typeface="Webdings" panose="05030102010509060703" pitchFamily="18" charset="2"/>
              </a:rPr>
              <a:t></a:t>
            </a:r>
            <a:endParaRPr lang="en-US" sz="4400" dirty="0">
              <a:solidFill>
                <a:srgbClr val="C00000"/>
              </a:solidFill>
            </a:endParaRPr>
          </a:p>
        </p:txBody>
      </p:sp>
      <p:sp>
        <p:nvSpPr>
          <p:cNvPr id="42" name="TextBox 41"/>
          <p:cNvSpPr txBox="1"/>
          <p:nvPr/>
        </p:nvSpPr>
        <p:spPr>
          <a:xfrm>
            <a:off x="721338" y="2193426"/>
            <a:ext cx="758541" cy="769441"/>
          </a:xfrm>
          <a:prstGeom prst="rect">
            <a:avLst/>
          </a:prstGeom>
          <a:noFill/>
        </p:spPr>
        <p:txBody>
          <a:bodyPr wrap="square" rtlCol="0">
            <a:spAutoFit/>
          </a:bodyPr>
          <a:lstStyle/>
          <a:p>
            <a:r>
              <a:rPr lang="en-US" sz="4400" dirty="0" smtClean="0">
                <a:solidFill>
                  <a:srgbClr val="C00000"/>
                </a:solidFill>
                <a:sym typeface="Webdings" panose="05030102010509060703" pitchFamily="18" charset="2"/>
              </a:rPr>
              <a:t></a:t>
            </a:r>
            <a:endParaRPr lang="en-US" sz="4400" dirty="0">
              <a:solidFill>
                <a:srgbClr val="C00000"/>
              </a:solidFill>
            </a:endParaRPr>
          </a:p>
        </p:txBody>
      </p:sp>
      <p:sp>
        <p:nvSpPr>
          <p:cNvPr id="43" name="TextBox 42"/>
          <p:cNvSpPr txBox="1"/>
          <p:nvPr/>
        </p:nvSpPr>
        <p:spPr>
          <a:xfrm>
            <a:off x="721337" y="3962486"/>
            <a:ext cx="758541" cy="769441"/>
          </a:xfrm>
          <a:prstGeom prst="rect">
            <a:avLst/>
          </a:prstGeom>
          <a:noFill/>
        </p:spPr>
        <p:txBody>
          <a:bodyPr wrap="square" rtlCol="0">
            <a:spAutoFit/>
          </a:bodyPr>
          <a:lstStyle/>
          <a:p>
            <a:r>
              <a:rPr lang="en-US" sz="4400" dirty="0" smtClean="0">
                <a:solidFill>
                  <a:srgbClr val="C00000"/>
                </a:solidFill>
                <a:sym typeface="Webdings" panose="05030102010509060703" pitchFamily="18" charset="2"/>
              </a:rPr>
              <a:t></a:t>
            </a:r>
            <a:endParaRPr lang="en-US" sz="4400" dirty="0">
              <a:solidFill>
                <a:srgbClr val="C00000"/>
              </a:solidFill>
            </a:endParaRPr>
          </a:p>
        </p:txBody>
      </p:sp>
    </p:spTree>
    <p:extLst>
      <p:ext uri="{BB962C8B-B14F-4D97-AF65-F5344CB8AC3E}">
        <p14:creationId xmlns:p14="http://schemas.microsoft.com/office/powerpoint/2010/main" val="225533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2060"/>
                                        </p:tgtEl>
                                        <p:attrNameLst>
                                          <p:attrName>style.visibility</p:attrName>
                                        </p:attrNameLst>
                                      </p:cBhvr>
                                      <p:to>
                                        <p:strVal val="visible"/>
                                      </p:to>
                                    </p:set>
                                    <p:animEffect transition="in" filter="fade">
                                      <p:cBhvr>
                                        <p:cTn id="10" dur="500"/>
                                        <p:tgtEl>
                                          <p:spTgt spid="20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052"/>
                                        </p:tgtEl>
                                        <p:attrNameLst>
                                          <p:attrName>style.visibility</p:attrName>
                                        </p:attrNameLst>
                                      </p:cBhvr>
                                      <p:to>
                                        <p:strVal val="visible"/>
                                      </p:to>
                                    </p:set>
                                    <p:animEffect transition="in" filter="fade">
                                      <p:cBhvr>
                                        <p:cTn id="34" dur="500"/>
                                        <p:tgtEl>
                                          <p:spTgt spid="205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0"/>
                                  </p:stCondLst>
                                  <p:childTnLst>
                                    <p:set>
                                      <p:cBhvr>
                                        <p:cTn id="47" dur="1" fill="hold">
                                          <p:stCondLst>
                                            <p:cond delay="0"/>
                                          </p:stCondLst>
                                        </p:cTn>
                                        <p:tgtEl>
                                          <p:spTgt spid="2062"/>
                                        </p:tgtEl>
                                        <p:attrNameLst>
                                          <p:attrName>style.visibility</p:attrName>
                                        </p:attrNameLst>
                                      </p:cBhvr>
                                      <p:to>
                                        <p:strVal val="visible"/>
                                      </p:to>
                                    </p:set>
                                    <p:animEffect transition="in" filter="fade">
                                      <p:cBhvr>
                                        <p:cTn id="48" dur="500"/>
                                        <p:tgtEl>
                                          <p:spTgt spid="2062"/>
                                        </p:tgtEl>
                                      </p:cBhvr>
                                    </p:animEffect>
                                  </p:childTnLst>
                                </p:cTn>
                              </p:par>
                              <p:par>
                                <p:cTn id="49" presetID="10" presetClass="entr" presetSubtype="0" fill="hold" nodeType="withEffect">
                                  <p:stCondLst>
                                    <p:cond delay="0"/>
                                  </p:stCondLst>
                                  <p:childTnLst>
                                    <p:set>
                                      <p:cBhvr>
                                        <p:cTn id="50" dur="1" fill="hold">
                                          <p:stCondLst>
                                            <p:cond delay="0"/>
                                          </p:stCondLst>
                                        </p:cTn>
                                        <p:tgtEl>
                                          <p:spTgt spid="2064"/>
                                        </p:tgtEl>
                                        <p:attrNameLst>
                                          <p:attrName>style.visibility</p:attrName>
                                        </p:attrNameLst>
                                      </p:cBhvr>
                                      <p:to>
                                        <p:strVal val="visible"/>
                                      </p:to>
                                    </p:set>
                                    <p:animEffect transition="in" filter="fade">
                                      <p:cBhvr>
                                        <p:cTn id="51" dur="500"/>
                                        <p:tgtEl>
                                          <p:spTgt spid="2064"/>
                                        </p:tgtEl>
                                      </p:cBhvr>
                                    </p:animEffect>
                                  </p:childTnLst>
                                </p:cTn>
                              </p:par>
                              <p:par>
                                <p:cTn id="52" presetID="10" presetClass="entr" presetSubtype="0" fill="hold" nodeType="withEffect">
                                  <p:stCondLst>
                                    <p:cond delay="0"/>
                                  </p:stCondLst>
                                  <p:childTnLst>
                                    <p:set>
                                      <p:cBhvr>
                                        <p:cTn id="53" dur="1" fill="hold">
                                          <p:stCondLst>
                                            <p:cond delay="0"/>
                                          </p:stCondLst>
                                        </p:cTn>
                                        <p:tgtEl>
                                          <p:spTgt spid="2066"/>
                                        </p:tgtEl>
                                        <p:attrNameLst>
                                          <p:attrName>style.visibility</p:attrName>
                                        </p:attrNameLst>
                                      </p:cBhvr>
                                      <p:to>
                                        <p:strVal val="visible"/>
                                      </p:to>
                                    </p:set>
                                    <p:animEffect transition="in" filter="fade">
                                      <p:cBhvr>
                                        <p:cTn id="54" dur="500"/>
                                        <p:tgtEl>
                                          <p:spTgt spid="2066"/>
                                        </p:tgtEl>
                                      </p:cBhvr>
                                    </p:animEffect>
                                  </p:childTnLst>
                                </p:cTn>
                              </p:par>
                              <p:par>
                                <p:cTn id="55" presetID="10" presetClass="entr" presetSubtype="0" fill="hold" nodeType="withEffect">
                                  <p:stCondLst>
                                    <p:cond delay="0"/>
                                  </p:stCondLst>
                                  <p:childTnLst>
                                    <p:set>
                                      <p:cBhvr>
                                        <p:cTn id="56" dur="1" fill="hold">
                                          <p:stCondLst>
                                            <p:cond delay="0"/>
                                          </p:stCondLst>
                                        </p:cTn>
                                        <p:tgtEl>
                                          <p:spTgt spid="2068"/>
                                        </p:tgtEl>
                                        <p:attrNameLst>
                                          <p:attrName>style.visibility</p:attrName>
                                        </p:attrNameLst>
                                      </p:cBhvr>
                                      <p:to>
                                        <p:strVal val="visible"/>
                                      </p:to>
                                    </p:set>
                                    <p:animEffect transition="in" filter="fade">
                                      <p:cBhvr>
                                        <p:cTn id="57" dur="500"/>
                                        <p:tgtEl>
                                          <p:spTgt spid="2068"/>
                                        </p:tgtEl>
                                      </p:cBhvr>
                                    </p:animEffect>
                                  </p:childTnLst>
                                </p:cTn>
                              </p:par>
                              <p:par>
                                <p:cTn id="58" presetID="10" presetClass="entr" presetSubtype="0" fill="hold" nodeType="withEffect">
                                  <p:stCondLst>
                                    <p:cond delay="0"/>
                                  </p:stCondLst>
                                  <p:childTnLst>
                                    <p:set>
                                      <p:cBhvr>
                                        <p:cTn id="59" dur="1" fill="hold">
                                          <p:stCondLst>
                                            <p:cond delay="0"/>
                                          </p:stCondLst>
                                        </p:cTn>
                                        <p:tgtEl>
                                          <p:spTgt spid="2070"/>
                                        </p:tgtEl>
                                        <p:attrNameLst>
                                          <p:attrName>style.visibility</p:attrName>
                                        </p:attrNameLst>
                                      </p:cBhvr>
                                      <p:to>
                                        <p:strVal val="visible"/>
                                      </p:to>
                                    </p:set>
                                    <p:animEffect transition="in" filter="fade">
                                      <p:cBhvr>
                                        <p:cTn id="60" dur="500"/>
                                        <p:tgtEl>
                                          <p:spTgt spid="2070"/>
                                        </p:tgtEl>
                                      </p:cBhvr>
                                    </p:animEffect>
                                  </p:childTnLst>
                                </p:cTn>
                              </p:par>
                              <p:par>
                                <p:cTn id="61" presetID="10" presetClass="entr" presetSubtype="0" fill="hold" nodeType="withEffect">
                                  <p:stCondLst>
                                    <p:cond delay="0"/>
                                  </p:stCondLst>
                                  <p:childTnLst>
                                    <p:set>
                                      <p:cBhvr>
                                        <p:cTn id="62" dur="1" fill="hold">
                                          <p:stCondLst>
                                            <p:cond delay="0"/>
                                          </p:stCondLst>
                                        </p:cTn>
                                        <p:tgtEl>
                                          <p:spTgt spid="2072"/>
                                        </p:tgtEl>
                                        <p:attrNameLst>
                                          <p:attrName>style.visibility</p:attrName>
                                        </p:attrNameLst>
                                      </p:cBhvr>
                                      <p:to>
                                        <p:strVal val="visible"/>
                                      </p:to>
                                    </p:set>
                                    <p:animEffect transition="in" filter="fade">
                                      <p:cBhvr>
                                        <p:cTn id="63" dur="500"/>
                                        <p:tgtEl>
                                          <p:spTgt spid="2072"/>
                                        </p:tgtEl>
                                      </p:cBhvr>
                                    </p:animEffect>
                                  </p:childTnLst>
                                </p:cTn>
                              </p:par>
                              <p:par>
                                <p:cTn id="64" presetID="10" presetClass="entr" presetSubtype="0" fill="hold" nodeType="withEffect">
                                  <p:stCondLst>
                                    <p:cond delay="0"/>
                                  </p:stCondLst>
                                  <p:childTnLst>
                                    <p:set>
                                      <p:cBhvr>
                                        <p:cTn id="65" dur="1" fill="hold">
                                          <p:stCondLst>
                                            <p:cond delay="0"/>
                                          </p:stCondLst>
                                        </p:cTn>
                                        <p:tgtEl>
                                          <p:spTgt spid="2074"/>
                                        </p:tgtEl>
                                        <p:attrNameLst>
                                          <p:attrName>style.visibility</p:attrName>
                                        </p:attrNameLst>
                                      </p:cBhvr>
                                      <p:to>
                                        <p:strVal val="visible"/>
                                      </p:to>
                                    </p:set>
                                    <p:animEffect transition="in" filter="fade">
                                      <p:cBhvr>
                                        <p:cTn id="66" dur="500"/>
                                        <p:tgtEl>
                                          <p:spTgt spid="207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animBg="1"/>
      <p:bldP spid="11" grpId="0" animBg="1"/>
      <p:bldP spid="12" grpId="0" animBg="1"/>
      <p:bldP spid="23" grpId="0" animBg="1"/>
      <p:bldP spid="19" grpId="0" animBg="1"/>
      <p:bldP spid="6" grpId="0"/>
      <p:bldP spid="37" grpId="0" animBg="1"/>
      <p:bldP spid="26" grpId="0"/>
      <p:bldP spid="39" grpId="0" animBg="1"/>
      <p:bldP spid="42" grpId="0"/>
      <p:bldP spid="4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3032335" y="2652640"/>
            <a:ext cx="8699864" cy="2386500"/>
          </a:xfrm>
          <a:prstGeom prst="rect">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35764" y="871152"/>
            <a:ext cx="8699864" cy="1635116"/>
          </a:xfrm>
          <a:prstGeom prst="rect">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1402014" y="0"/>
            <a:ext cx="574639" cy="6858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Oval 1"/>
          <p:cNvSpPr/>
          <p:nvPr/>
        </p:nvSpPr>
        <p:spPr>
          <a:xfrm>
            <a:off x="11451709" y="228598"/>
            <a:ext cx="439851" cy="439851"/>
          </a:xfrm>
          <a:prstGeom prst="ellipse">
            <a:avLst/>
          </a:prstGeom>
          <a:blipFill rotWithShape="0">
            <a:blip r:embed="rId2"/>
            <a:stretch>
              <a:fillRect/>
            </a:stretch>
          </a:blipFill>
          <a:ln>
            <a:noFill/>
          </a:ln>
          <a:scene3d>
            <a:camera prst="orthographicFront"/>
            <a:lightRig rig="threePt" dir="t">
              <a:rot lat="0" lon="0" rev="7500000"/>
            </a:lightRig>
          </a:scene3d>
          <a:sp3d z="152400" extrusionH="63500" prstMaterial="dkEdge">
            <a:bevelT w="120800" h="19050" prst="relaxedInset"/>
            <a:contourClr>
              <a:schemeClr val="bg1"/>
            </a:contourClr>
          </a:sp3d>
        </p:spPr>
        <p:style>
          <a:lnRef idx="1">
            <a:scrgbClr r="0" g="0" b="0"/>
          </a:lnRef>
          <a:fillRef idx="1">
            <a:scrgbClr r="0" g="0" b="0"/>
          </a:fillRef>
          <a:effectRef idx="2">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
        <p:nvSpPr>
          <p:cNvPr id="3" name="Title 1"/>
          <p:cNvSpPr txBox="1">
            <a:spLocks/>
          </p:cNvSpPr>
          <p:nvPr/>
        </p:nvSpPr>
        <p:spPr>
          <a:xfrm rot="5400000">
            <a:off x="8966063" y="2864656"/>
            <a:ext cx="5539131" cy="4398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smtClean="0"/>
              <a:t>Accelerating Analytic Discovery</a:t>
            </a:r>
            <a:endParaRPr lang="en-US" sz="3200" dirty="0"/>
          </a:p>
        </p:txBody>
      </p:sp>
      <p:sp>
        <p:nvSpPr>
          <p:cNvPr id="7" name="TextBox 6"/>
          <p:cNvSpPr txBox="1"/>
          <p:nvPr/>
        </p:nvSpPr>
        <p:spPr>
          <a:xfrm>
            <a:off x="1017397" y="799502"/>
            <a:ext cx="2554862" cy="46166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r"/>
            <a:r>
              <a:rPr lang="en-US" sz="2400" dirty="0" smtClean="0"/>
              <a:t>Reduce IT Friction</a:t>
            </a:r>
            <a:endParaRPr lang="en-US" sz="2400" dirty="0"/>
          </a:p>
        </p:txBody>
      </p:sp>
      <p:sp>
        <p:nvSpPr>
          <p:cNvPr id="8" name="TextBox 7"/>
          <p:cNvSpPr txBox="1"/>
          <p:nvPr/>
        </p:nvSpPr>
        <p:spPr>
          <a:xfrm>
            <a:off x="32051" y="100548"/>
            <a:ext cx="4532246" cy="584775"/>
          </a:xfrm>
          <a:prstGeom prst="rect">
            <a:avLst/>
          </a:prstGeom>
          <a:noFill/>
        </p:spPr>
        <p:txBody>
          <a:bodyPr wrap="square" rtlCol="0">
            <a:spAutoFit/>
          </a:bodyPr>
          <a:lstStyle/>
          <a:p>
            <a:r>
              <a:rPr lang="en-US" sz="3200" dirty="0" smtClean="0"/>
              <a:t>Quantitative Impacts</a:t>
            </a:r>
            <a:endParaRPr lang="en-US" sz="3200" dirty="0"/>
          </a:p>
        </p:txBody>
      </p:sp>
      <p:sp>
        <p:nvSpPr>
          <p:cNvPr id="11" name="TextBox 10"/>
          <p:cNvSpPr txBox="1"/>
          <p:nvPr/>
        </p:nvSpPr>
        <p:spPr>
          <a:xfrm>
            <a:off x="1017397" y="2590390"/>
            <a:ext cx="2554862"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r"/>
            <a:r>
              <a:rPr lang="en-US" sz="2400" dirty="0" smtClean="0"/>
              <a:t>Reduce Costs</a:t>
            </a:r>
            <a:endParaRPr lang="en-US" sz="2400" dirty="0"/>
          </a:p>
        </p:txBody>
      </p:sp>
      <p:pic>
        <p:nvPicPr>
          <p:cNvPr id="2054" name="Picture 6" descr="http://www.vocab1.com/wp-content/uploads/2016/03/calendar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3720" y="1416807"/>
            <a:ext cx="679312" cy="62412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www.vocab1.com/wp-content/uploads/2016/03/calendar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9614" y="1416807"/>
            <a:ext cx="679312" cy="6241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www.vocab1.com/wp-content/uploads/2016/03/calendar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5508" y="1416807"/>
            <a:ext cx="679312" cy="6241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www.vocab1.com/wp-content/uploads/2016/03/calendar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1402" y="1416807"/>
            <a:ext cx="679312" cy="6241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855781" y="2008888"/>
            <a:ext cx="3398749" cy="369332"/>
          </a:xfrm>
          <a:prstGeom prst="rect">
            <a:avLst/>
          </a:prstGeom>
          <a:noFill/>
        </p:spPr>
        <p:txBody>
          <a:bodyPr wrap="square" rtlCol="0">
            <a:spAutoFit/>
          </a:bodyPr>
          <a:lstStyle/>
          <a:p>
            <a:r>
              <a:rPr lang="en-US" dirty="0" smtClean="0"/>
              <a:t>Implementations from Months</a:t>
            </a:r>
            <a:endParaRPr lang="en-US" dirty="0"/>
          </a:p>
        </p:txBody>
      </p:sp>
      <p:sp>
        <p:nvSpPr>
          <p:cNvPr id="10" name="Striped Right Arrow 9"/>
          <p:cNvSpPr/>
          <p:nvPr/>
        </p:nvSpPr>
        <p:spPr>
          <a:xfrm>
            <a:off x="7322278" y="1454590"/>
            <a:ext cx="639005" cy="554298"/>
          </a:xfrm>
          <a:prstGeom prst="strip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TextBox 21"/>
          <p:cNvSpPr txBox="1"/>
          <p:nvPr/>
        </p:nvSpPr>
        <p:spPr>
          <a:xfrm>
            <a:off x="9990226" y="1591674"/>
            <a:ext cx="1034274" cy="369332"/>
          </a:xfrm>
          <a:prstGeom prst="rect">
            <a:avLst/>
          </a:prstGeom>
          <a:noFill/>
        </p:spPr>
        <p:txBody>
          <a:bodyPr wrap="square" rtlCol="0">
            <a:spAutoFit/>
          </a:bodyPr>
          <a:lstStyle/>
          <a:p>
            <a:r>
              <a:rPr lang="en-US" dirty="0" smtClean="0"/>
              <a:t>To Days</a:t>
            </a:r>
            <a:endParaRPr lang="en-US" dirty="0"/>
          </a:p>
        </p:txBody>
      </p:sp>
      <p:sp>
        <p:nvSpPr>
          <p:cNvPr id="21" name="TextBox 20"/>
          <p:cNvSpPr txBox="1"/>
          <p:nvPr/>
        </p:nvSpPr>
        <p:spPr>
          <a:xfrm>
            <a:off x="721337" y="385200"/>
            <a:ext cx="758541" cy="769441"/>
          </a:xfrm>
          <a:prstGeom prst="rect">
            <a:avLst/>
          </a:prstGeom>
          <a:noFill/>
        </p:spPr>
        <p:txBody>
          <a:bodyPr wrap="square" rtlCol="0">
            <a:spAutoFit/>
          </a:bodyPr>
          <a:lstStyle/>
          <a:p>
            <a:r>
              <a:rPr lang="en-US" sz="4400" dirty="0" smtClean="0">
                <a:solidFill>
                  <a:srgbClr val="C00000"/>
                </a:solidFill>
                <a:sym typeface="Webdings" panose="05030102010509060703" pitchFamily="18" charset="2"/>
              </a:rPr>
              <a:t></a:t>
            </a:r>
            <a:endParaRPr lang="en-US" sz="4400" dirty="0">
              <a:solidFill>
                <a:srgbClr val="C00000"/>
              </a:solidFill>
            </a:endParaRPr>
          </a:p>
        </p:txBody>
      </p:sp>
      <p:sp>
        <p:nvSpPr>
          <p:cNvPr id="42" name="TextBox 41"/>
          <p:cNvSpPr txBox="1"/>
          <p:nvPr/>
        </p:nvSpPr>
        <p:spPr>
          <a:xfrm>
            <a:off x="721338" y="2193426"/>
            <a:ext cx="758541" cy="769441"/>
          </a:xfrm>
          <a:prstGeom prst="rect">
            <a:avLst/>
          </a:prstGeom>
          <a:noFill/>
        </p:spPr>
        <p:txBody>
          <a:bodyPr wrap="square" rtlCol="0">
            <a:spAutoFit/>
          </a:bodyPr>
          <a:lstStyle/>
          <a:p>
            <a:r>
              <a:rPr lang="en-US" sz="4400" dirty="0" smtClean="0">
                <a:solidFill>
                  <a:srgbClr val="C00000"/>
                </a:solidFill>
                <a:sym typeface="Webdings" panose="05030102010509060703" pitchFamily="18" charset="2"/>
              </a:rPr>
              <a:t></a:t>
            </a:r>
            <a:endParaRPr lang="en-US" sz="4400" dirty="0">
              <a:solidFill>
                <a:srgbClr val="C00000"/>
              </a:solidFill>
            </a:endParaRPr>
          </a:p>
        </p:txBody>
      </p:sp>
      <p:pic>
        <p:nvPicPr>
          <p:cNvPr id="3074" name="Picture 2" descr="http://koi-wholesale.co.uk/storage/app/uploads/public/57f/4e2/920/57f4e2920144321835082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24884" y="1331653"/>
            <a:ext cx="890680" cy="890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10948" y="3266417"/>
            <a:ext cx="2723322" cy="369332"/>
          </a:xfrm>
          <a:prstGeom prst="rect">
            <a:avLst/>
          </a:prstGeom>
          <a:noFill/>
        </p:spPr>
        <p:txBody>
          <a:bodyPr wrap="square" rtlCol="0">
            <a:spAutoFit/>
          </a:bodyPr>
          <a:lstStyle/>
          <a:p>
            <a:r>
              <a:rPr lang="en-US" dirty="0" smtClean="0"/>
              <a:t>Annual Data Platform Cost</a:t>
            </a:r>
            <a:endParaRPr lang="en-US" dirty="0"/>
          </a:p>
        </p:txBody>
      </p:sp>
      <p:sp>
        <p:nvSpPr>
          <p:cNvPr id="40" name="TextBox 39"/>
          <p:cNvSpPr txBox="1"/>
          <p:nvPr/>
        </p:nvSpPr>
        <p:spPr>
          <a:xfrm>
            <a:off x="3110947" y="3755369"/>
            <a:ext cx="2244561" cy="369332"/>
          </a:xfrm>
          <a:prstGeom prst="rect">
            <a:avLst/>
          </a:prstGeom>
          <a:noFill/>
        </p:spPr>
        <p:txBody>
          <a:bodyPr wrap="square" rtlCol="0">
            <a:spAutoFit/>
          </a:bodyPr>
          <a:lstStyle/>
          <a:p>
            <a:r>
              <a:rPr lang="en-US" dirty="0" smtClean="0"/>
              <a:t>Annual Cost/Terabyte</a:t>
            </a:r>
            <a:endParaRPr lang="en-US" dirty="0"/>
          </a:p>
        </p:txBody>
      </p:sp>
      <p:sp>
        <p:nvSpPr>
          <p:cNvPr id="41" name="TextBox 40"/>
          <p:cNvSpPr txBox="1"/>
          <p:nvPr/>
        </p:nvSpPr>
        <p:spPr>
          <a:xfrm>
            <a:off x="3126459" y="4244321"/>
            <a:ext cx="2244561" cy="553998"/>
          </a:xfrm>
          <a:prstGeom prst="rect">
            <a:avLst/>
          </a:prstGeom>
          <a:noFill/>
        </p:spPr>
        <p:txBody>
          <a:bodyPr wrap="square" rtlCol="0">
            <a:spAutoFit/>
          </a:bodyPr>
          <a:lstStyle/>
          <a:p>
            <a:r>
              <a:rPr lang="en-US" dirty="0" smtClean="0"/>
              <a:t>Analytics Toolset </a:t>
            </a:r>
            <a:r>
              <a:rPr lang="en-US" sz="1200" dirty="0" smtClean="0"/>
              <a:t>(annualized)</a:t>
            </a:r>
            <a:endParaRPr lang="en-US" sz="1200" dirty="0"/>
          </a:p>
        </p:txBody>
      </p:sp>
      <p:sp>
        <p:nvSpPr>
          <p:cNvPr id="14" name="Rectangle 13"/>
          <p:cNvSpPr/>
          <p:nvPr/>
        </p:nvSpPr>
        <p:spPr>
          <a:xfrm>
            <a:off x="6111086" y="3070476"/>
            <a:ext cx="4514700" cy="1786046"/>
          </a:xfrm>
          <a:prstGeom prst="rect">
            <a:avLst/>
          </a:prstGeom>
          <a:solidFill>
            <a:schemeClr val="accent2">
              <a:lumMod val="40000"/>
              <a:lumOff val="6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192903" y="3178669"/>
            <a:ext cx="1285984" cy="523220"/>
          </a:xfrm>
          <a:prstGeom prst="rect">
            <a:avLst/>
          </a:prstGeom>
          <a:noFill/>
        </p:spPr>
        <p:txBody>
          <a:bodyPr wrap="square" rtlCol="0">
            <a:spAutoFit/>
          </a:bodyPr>
          <a:lstStyle/>
          <a:p>
            <a:pPr algn="ctr"/>
            <a:r>
              <a:rPr lang="en-US" sz="2800" b="1" baseline="30000" dirty="0" smtClean="0">
                <a:solidFill>
                  <a:srgbClr val="C00000"/>
                </a:solidFill>
              </a:rPr>
              <a:t>$</a:t>
            </a:r>
            <a:r>
              <a:rPr lang="en-US" sz="2800" b="1" dirty="0" smtClean="0">
                <a:solidFill>
                  <a:srgbClr val="C00000"/>
                </a:solidFill>
              </a:rPr>
              <a:t>5 </a:t>
            </a:r>
            <a:r>
              <a:rPr lang="en-US" b="1" dirty="0" smtClean="0">
                <a:solidFill>
                  <a:srgbClr val="C00000"/>
                </a:solidFill>
              </a:rPr>
              <a:t>million</a:t>
            </a:r>
            <a:endParaRPr lang="en-US" b="1" dirty="0">
              <a:solidFill>
                <a:srgbClr val="C00000"/>
              </a:solidFill>
            </a:endParaRPr>
          </a:p>
        </p:txBody>
      </p:sp>
      <p:sp>
        <p:nvSpPr>
          <p:cNvPr id="45" name="TextBox 44"/>
          <p:cNvSpPr txBox="1"/>
          <p:nvPr/>
        </p:nvSpPr>
        <p:spPr>
          <a:xfrm>
            <a:off x="6183005" y="3701889"/>
            <a:ext cx="1285984" cy="523220"/>
          </a:xfrm>
          <a:prstGeom prst="rect">
            <a:avLst/>
          </a:prstGeom>
          <a:noFill/>
        </p:spPr>
        <p:txBody>
          <a:bodyPr wrap="square" rtlCol="0">
            <a:spAutoFit/>
          </a:bodyPr>
          <a:lstStyle/>
          <a:p>
            <a:pPr algn="ctr"/>
            <a:r>
              <a:rPr lang="en-US" sz="2800" b="1" baseline="30000" dirty="0" smtClean="0">
                <a:solidFill>
                  <a:srgbClr val="C00000"/>
                </a:solidFill>
              </a:rPr>
              <a:t>$</a:t>
            </a:r>
            <a:r>
              <a:rPr lang="en-US" sz="2800" b="1" dirty="0" smtClean="0">
                <a:solidFill>
                  <a:srgbClr val="C00000"/>
                </a:solidFill>
              </a:rPr>
              <a:t>41.6k</a:t>
            </a:r>
            <a:endParaRPr lang="en-US" b="1" dirty="0">
              <a:solidFill>
                <a:srgbClr val="C00000"/>
              </a:solidFill>
            </a:endParaRPr>
          </a:p>
        </p:txBody>
      </p:sp>
      <p:sp>
        <p:nvSpPr>
          <p:cNvPr id="47" name="TextBox 46"/>
          <p:cNvSpPr txBox="1"/>
          <p:nvPr/>
        </p:nvSpPr>
        <p:spPr>
          <a:xfrm>
            <a:off x="6192903" y="4267643"/>
            <a:ext cx="1285984" cy="523220"/>
          </a:xfrm>
          <a:prstGeom prst="rect">
            <a:avLst/>
          </a:prstGeom>
          <a:noFill/>
        </p:spPr>
        <p:txBody>
          <a:bodyPr wrap="square" rtlCol="0">
            <a:spAutoFit/>
          </a:bodyPr>
          <a:lstStyle/>
          <a:p>
            <a:pPr algn="ctr"/>
            <a:r>
              <a:rPr lang="en-US" sz="2800" b="1" baseline="30000" dirty="0" smtClean="0">
                <a:solidFill>
                  <a:srgbClr val="C00000"/>
                </a:solidFill>
              </a:rPr>
              <a:t>$</a:t>
            </a:r>
            <a:r>
              <a:rPr lang="en-US" sz="2800" b="1" dirty="0" smtClean="0">
                <a:solidFill>
                  <a:srgbClr val="C00000"/>
                </a:solidFill>
              </a:rPr>
              <a:t>908k</a:t>
            </a:r>
            <a:endParaRPr lang="en-US" b="1" dirty="0">
              <a:solidFill>
                <a:srgbClr val="C00000"/>
              </a:solidFill>
            </a:endParaRPr>
          </a:p>
        </p:txBody>
      </p:sp>
      <p:sp>
        <p:nvSpPr>
          <p:cNvPr id="44" name="TextBox 43"/>
          <p:cNvSpPr txBox="1"/>
          <p:nvPr/>
        </p:nvSpPr>
        <p:spPr>
          <a:xfrm>
            <a:off x="9024970" y="3178669"/>
            <a:ext cx="1542897" cy="523220"/>
          </a:xfrm>
          <a:prstGeom prst="rect">
            <a:avLst/>
          </a:prstGeom>
          <a:noFill/>
        </p:spPr>
        <p:txBody>
          <a:bodyPr wrap="square" rtlCol="0">
            <a:spAutoFit/>
          </a:bodyPr>
          <a:lstStyle/>
          <a:p>
            <a:pPr algn="ctr"/>
            <a:r>
              <a:rPr lang="en-US" sz="2800" b="1" baseline="30000" dirty="0" smtClean="0">
                <a:solidFill>
                  <a:schemeClr val="accent6">
                    <a:lumMod val="50000"/>
                  </a:schemeClr>
                </a:solidFill>
              </a:rPr>
              <a:t>$</a:t>
            </a:r>
            <a:r>
              <a:rPr lang="en-US" sz="2800" b="1" dirty="0" smtClean="0">
                <a:solidFill>
                  <a:schemeClr val="accent6">
                    <a:lumMod val="50000"/>
                  </a:schemeClr>
                </a:solidFill>
              </a:rPr>
              <a:t>3.1 </a:t>
            </a:r>
            <a:r>
              <a:rPr lang="en-US" b="1" dirty="0" smtClean="0">
                <a:solidFill>
                  <a:schemeClr val="accent6">
                    <a:lumMod val="50000"/>
                  </a:schemeClr>
                </a:solidFill>
              </a:rPr>
              <a:t>million</a:t>
            </a:r>
            <a:endParaRPr lang="en-US" b="1" dirty="0">
              <a:solidFill>
                <a:schemeClr val="accent6">
                  <a:lumMod val="50000"/>
                </a:schemeClr>
              </a:solidFill>
            </a:endParaRPr>
          </a:p>
        </p:txBody>
      </p:sp>
      <p:sp>
        <p:nvSpPr>
          <p:cNvPr id="46" name="TextBox 45"/>
          <p:cNvSpPr txBox="1"/>
          <p:nvPr/>
        </p:nvSpPr>
        <p:spPr>
          <a:xfrm>
            <a:off x="9212352" y="3701889"/>
            <a:ext cx="1285984" cy="523220"/>
          </a:xfrm>
          <a:prstGeom prst="rect">
            <a:avLst/>
          </a:prstGeom>
          <a:noFill/>
        </p:spPr>
        <p:txBody>
          <a:bodyPr wrap="square" rtlCol="0">
            <a:spAutoFit/>
          </a:bodyPr>
          <a:lstStyle/>
          <a:p>
            <a:pPr algn="ctr"/>
            <a:r>
              <a:rPr lang="en-US" sz="2800" b="1" baseline="30000" dirty="0" smtClean="0">
                <a:solidFill>
                  <a:schemeClr val="accent6">
                    <a:lumMod val="50000"/>
                  </a:schemeClr>
                </a:solidFill>
              </a:rPr>
              <a:t>$</a:t>
            </a:r>
            <a:r>
              <a:rPr lang="en-US" sz="2800" b="1" dirty="0" smtClean="0">
                <a:solidFill>
                  <a:schemeClr val="accent6">
                    <a:lumMod val="50000"/>
                  </a:schemeClr>
                </a:solidFill>
              </a:rPr>
              <a:t>14.7k</a:t>
            </a:r>
            <a:endParaRPr lang="en-US" b="1" dirty="0">
              <a:solidFill>
                <a:schemeClr val="accent6">
                  <a:lumMod val="50000"/>
                </a:schemeClr>
              </a:solidFill>
            </a:endParaRPr>
          </a:p>
        </p:txBody>
      </p:sp>
      <p:sp>
        <p:nvSpPr>
          <p:cNvPr id="48" name="TextBox 47"/>
          <p:cNvSpPr txBox="1"/>
          <p:nvPr/>
        </p:nvSpPr>
        <p:spPr>
          <a:xfrm>
            <a:off x="9222250" y="4267643"/>
            <a:ext cx="1285984" cy="523220"/>
          </a:xfrm>
          <a:prstGeom prst="rect">
            <a:avLst/>
          </a:prstGeom>
          <a:noFill/>
        </p:spPr>
        <p:txBody>
          <a:bodyPr wrap="square" rtlCol="0">
            <a:spAutoFit/>
          </a:bodyPr>
          <a:lstStyle/>
          <a:p>
            <a:pPr algn="ctr"/>
            <a:r>
              <a:rPr lang="en-US" sz="2800" b="1" baseline="30000" dirty="0" smtClean="0">
                <a:solidFill>
                  <a:schemeClr val="accent6">
                    <a:lumMod val="50000"/>
                  </a:schemeClr>
                </a:solidFill>
              </a:rPr>
              <a:t>$</a:t>
            </a:r>
            <a:r>
              <a:rPr lang="en-US" sz="2800" b="1" dirty="0" smtClean="0">
                <a:solidFill>
                  <a:schemeClr val="accent6">
                    <a:lumMod val="50000"/>
                  </a:schemeClr>
                </a:solidFill>
              </a:rPr>
              <a:t>5k</a:t>
            </a:r>
            <a:endParaRPr lang="en-US" b="1" dirty="0">
              <a:solidFill>
                <a:schemeClr val="accent6">
                  <a:lumMod val="50000"/>
                </a:schemeClr>
              </a:solidFill>
            </a:endParaRPr>
          </a:p>
        </p:txBody>
      </p:sp>
      <p:sp>
        <p:nvSpPr>
          <p:cNvPr id="23" name="Striped Right Arrow 22"/>
          <p:cNvSpPr/>
          <p:nvPr/>
        </p:nvSpPr>
        <p:spPr>
          <a:xfrm>
            <a:off x="7965466" y="3266417"/>
            <a:ext cx="961112" cy="1514107"/>
          </a:xfrm>
          <a:prstGeom prst="strip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72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1" grpId="0" animBg="1"/>
      <p:bldP spid="9" grpId="0"/>
      <p:bldP spid="42" grpId="0"/>
      <p:bldP spid="5" grpId="0"/>
      <p:bldP spid="40" grpId="0"/>
      <p:bldP spid="41" grpId="0"/>
      <p:bldP spid="14" grpId="0" animBg="1"/>
      <p:bldP spid="13" grpId="0"/>
      <p:bldP spid="45" grpId="0"/>
      <p:bldP spid="47" grpId="0"/>
      <p:bldP spid="44" grpId="0"/>
      <p:bldP spid="46" grpId="0"/>
      <p:bldP spid="48" grpId="0"/>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cryptosource.org/images/site/optimiz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448309"/>
            <a:ext cx="2962035" cy="29620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67995" y="3507393"/>
            <a:ext cx="9144000" cy="78325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Removing Waste/Optimization</a:t>
            </a:r>
            <a:endParaRPr lang="en-US" dirty="0"/>
          </a:p>
        </p:txBody>
      </p:sp>
      <p:sp>
        <p:nvSpPr>
          <p:cNvPr id="3" name="AutoShape 2" descr="http://cryptosource.org/images/site/optimiz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506493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ChangeAspect="1"/>
          </p:cNvSpPr>
          <p:nvPr/>
        </p:nvSpPr>
        <p:spPr>
          <a:xfrm>
            <a:off x="856772" y="795129"/>
            <a:ext cx="10463895" cy="5933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055227" y="231487"/>
            <a:ext cx="4415460" cy="584775"/>
          </a:xfrm>
          <a:prstGeom prst="rect">
            <a:avLst/>
          </a:prstGeom>
          <a:noFill/>
        </p:spPr>
        <p:txBody>
          <a:bodyPr wrap="square" rtlCol="0">
            <a:spAutoFit/>
          </a:bodyPr>
          <a:lstStyle/>
          <a:p>
            <a:r>
              <a:rPr lang="en-US" sz="3200" dirty="0" smtClean="0"/>
              <a:t>Removing Waste</a:t>
            </a:r>
            <a:endParaRPr lang="en-US" sz="3200" dirty="0"/>
          </a:p>
        </p:txBody>
      </p:sp>
      <p:sp>
        <p:nvSpPr>
          <p:cNvPr id="9" name="Rectangle 8"/>
          <p:cNvSpPr/>
          <p:nvPr/>
        </p:nvSpPr>
        <p:spPr>
          <a:xfrm>
            <a:off x="979086" y="932995"/>
            <a:ext cx="2828566" cy="5676527"/>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188729" y="946047"/>
            <a:ext cx="2502675" cy="400110"/>
          </a:xfrm>
          <a:prstGeom prst="rect">
            <a:avLst/>
          </a:prstGeom>
          <a:noFill/>
        </p:spPr>
        <p:txBody>
          <a:bodyPr wrap="square" rtlCol="0">
            <a:spAutoFit/>
          </a:bodyPr>
          <a:lstStyle/>
          <a:p>
            <a:pPr algn="ctr"/>
            <a:r>
              <a:rPr lang="en-US" sz="2000" b="1" dirty="0" smtClean="0"/>
              <a:t>Teradata Platform</a:t>
            </a:r>
            <a:endParaRPr lang="en-US" sz="2000" b="1" dirty="0"/>
          </a:p>
        </p:txBody>
      </p:sp>
      <p:sp>
        <p:nvSpPr>
          <p:cNvPr id="35" name="Oval 34"/>
          <p:cNvSpPr/>
          <p:nvPr/>
        </p:nvSpPr>
        <p:spPr>
          <a:xfrm>
            <a:off x="-117631" y="-73121"/>
            <a:ext cx="1172858" cy="1172858"/>
          </a:xfrm>
          <a:prstGeom prst="ellipse">
            <a:avLst/>
          </a:prstGeom>
          <a:blipFill rotWithShape="0">
            <a:blip r:embed="rId2"/>
            <a:stretch>
              <a:fillRect/>
            </a:stretch>
          </a:blipFill>
          <a:scene3d>
            <a:camera prst="orthographicFront"/>
            <a:lightRig rig="threePt" dir="t">
              <a:rot lat="0" lon="0" rev="7500000"/>
            </a:lightRig>
          </a:scene3d>
          <a:sp3d z="152400" extrusionH="63500" prstMaterial="dkEdge">
            <a:bevelT w="120800" h="19050" prst="relaxedInset"/>
            <a:contourClr>
              <a:schemeClr val="bg1"/>
            </a:contourClr>
          </a:sp3d>
        </p:spPr>
        <p:style>
          <a:lnRef idx="1">
            <a:schemeClr val="dk2">
              <a:hueOff val="0"/>
              <a:satOff val="0"/>
              <a:lumOff val="0"/>
              <a:alphaOff val="0"/>
            </a:schemeClr>
          </a:lnRef>
          <a:fillRef idx="1">
            <a:scrgbClr r="0" g="0" b="0"/>
          </a:fillRef>
          <a:effectRef idx="2">
            <a:schemeClr val="lt1">
              <a:hueOff val="0"/>
              <a:satOff val="0"/>
              <a:lumOff val="0"/>
              <a:alphaOff val="0"/>
            </a:schemeClr>
          </a:effectRef>
          <a:fontRef idx="minor">
            <a:schemeClr val="dk2">
              <a:hueOff val="0"/>
              <a:satOff val="0"/>
              <a:lumOff val="0"/>
              <a:alphaOff val="0"/>
            </a:schemeClr>
          </a:fontRef>
        </p:style>
      </p:sp>
      <p:sp>
        <p:nvSpPr>
          <p:cNvPr id="28" name="Oval 27"/>
          <p:cNvSpPr>
            <a:spLocks noChangeAspect="1"/>
          </p:cNvSpPr>
          <p:nvPr/>
        </p:nvSpPr>
        <p:spPr>
          <a:xfrm>
            <a:off x="1659832" y="1426072"/>
            <a:ext cx="1371600" cy="1371600"/>
          </a:xfrm>
          <a:prstGeom prst="ellipse">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t> </a:t>
            </a:r>
            <a:endParaRPr lang="en-US" sz="2400" b="1" dirty="0"/>
          </a:p>
        </p:txBody>
      </p:sp>
      <p:sp>
        <p:nvSpPr>
          <p:cNvPr id="29" name="TextBox 28"/>
          <p:cNvSpPr txBox="1"/>
          <p:nvPr/>
        </p:nvSpPr>
        <p:spPr>
          <a:xfrm>
            <a:off x="1114267" y="1579622"/>
            <a:ext cx="2631056" cy="830997"/>
          </a:xfrm>
          <a:prstGeom prst="rect">
            <a:avLst/>
          </a:prstGeom>
          <a:noFill/>
        </p:spPr>
        <p:txBody>
          <a:bodyPr wrap="square" rtlCol="0">
            <a:spAutoFit/>
          </a:bodyPr>
          <a:lstStyle/>
          <a:p>
            <a:pPr algn="ctr"/>
            <a:r>
              <a:rPr lang="en-US" sz="4800" dirty="0" smtClean="0">
                <a:solidFill>
                  <a:schemeClr val="bg1"/>
                </a:solidFill>
                <a:latin typeface="Arial Black" panose="020B0A04020102020204" pitchFamily="34" charset="0"/>
              </a:rPr>
              <a:t>28</a:t>
            </a:r>
            <a:r>
              <a:rPr lang="en-US" sz="4000" baseline="30000" dirty="0" smtClean="0">
                <a:solidFill>
                  <a:schemeClr val="bg1"/>
                </a:solidFill>
                <a:latin typeface="Arial Black" panose="020B0A04020102020204" pitchFamily="34" charset="0"/>
              </a:rPr>
              <a:t>%</a:t>
            </a:r>
            <a:endParaRPr lang="en-US" sz="4800" baseline="30000" dirty="0">
              <a:solidFill>
                <a:schemeClr val="bg1"/>
              </a:solidFill>
              <a:latin typeface="Arial Black" panose="020B0A04020102020204" pitchFamily="34" charset="0"/>
            </a:endParaRPr>
          </a:p>
        </p:txBody>
      </p:sp>
      <p:sp>
        <p:nvSpPr>
          <p:cNvPr id="30" name="TextBox 29"/>
          <p:cNvSpPr txBox="1"/>
          <p:nvPr/>
        </p:nvSpPr>
        <p:spPr>
          <a:xfrm>
            <a:off x="1671503" y="2177512"/>
            <a:ext cx="1361660" cy="502702"/>
          </a:xfrm>
          <a:prstGeom prst="rect">
            <a:avLst/>
          </a:prstGeom>
          <a:noFill/>
        </p:spPr>
        <p:txBody>
          <a:bodyPr wrap="square" rtlCol="0">
            <a:spAutoFit/>
          </a:bodyPr>
          <a:lstStyle/>
          <a:p>
            <a:pPr algn="ctr">
              <a:lnSpc>
                <a:spcPts val="1600"/>
              </a:lnSpc>
            </a:pPr>
            <a:r>
              <a:rPr lang="en-US" sz="1200" dirty="0" smtClean="0"/>
              <a:t>Performance Improvement</a:t>
            </a:r>
            <a:endParaRPr lang="en-US" sz="1200" dirty="0"/>
          </a:p>
        </p:txBody>
      </p:sp>
      <p:sp>
        <p:nvSpPr>
          <p:cNvPr id="3" name="Oval 2"/>
          <p:cNvSpPr>
            <a:spLocks/>
          </p:cNvSpPr>
          <p:nvPr/>
        </p:nvSpPr>
        <p:spPr>
          <a:xfrm>
            <a:off x="1624560" y="3121229"/>
            <a:ext cx="1371600" cy="1371600"/>
          </a:xfrm>
          <a:prstGeom prst="ellipse">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t> </a:t>
            </a:r>
            <a:endParaRPr lang="en-US" sz="2400" b="1" dirty="0"/>
          </a:p>
        </p:txBody>
      </p:sp>
      <p:sp>
        <p:nvSpPr>
          <p:cNvPr id="4" name="TextBox 3"/>
          <p:cNvSpPr txBox="1"/>
          <p:nvPr/>
        </p:nvSpPr>
        <p:spPr>
          <a:xfrm>
            <a:off x="1563251" y="3281637"/>
            <a:ext cx="1510748" cy="830997"/>
          </a:xfrm>
          <a:prstGeom prst="rect">
            <a:avLst/>
          </a:prstGeom>
          <a:noFill/>
        </p:spPr>
        <p:txBody>
          <a:bodyPr wrap="square" rtlCol="0">
            <a:spAutoFit/>
          </a:bodyPr>
          <a:lstStyle/>
          <a:p>
            <a:pPr algn="ctr"/>
            <a:r>
              <a:rPr lang="en-US" sz="4800" dirty="0" smtClean="0">
                <a:solidFill>
                  <a:schemeClr val="bg1"/>
                </a:solidFill>
                <a:latin typeface="Arial Black" panose="020B0A04020102020204" pitchFamily="34" charset="0"/>
              </a:rPr>
              <a:t>20</a:t>
            </a:r>
            <a:endParaRPr lang="en-US" sz="4800" dirty="0">
              <a:solidFill>
                <a:schemeClr val="bg1"/>
              </a:solidFill>
              <a:latin typeface="Arial Black" panose="020B0A04020102020204" pitchFamily="34" charset="0"/>
            </a:endParaRPr>
          </a:p>
        </p:txBody>
      </p:sp>
      <p:sp>
        <p:nvSpPr>
          <p:cNvPr id="5" name="TextBox 4"/>
          <p:cNvSpPr txBox="1"/>
          <p:nvPr/>
        </p:nvSpPr>
        <p:spPr>
          <a:xfrm>
            <a:off x="1637795" y="3907886"/>
            <a:ext cx="1361660" cy="502702"/>
          </a:xfrm>
          <a:prstGeom prst="rect">
            <a:avLst/>
          </a:prstGeom>
          <a:noFill/>
        </p:spPr>
        <p:txBody>
          <a:bodyPr wrap="square" rtlCol="0">
            <a:spAutoFit/>
          </a:bodyPr>
          <a:lstStyle/>
          <a:p>
            <a:pPr algn="ctr">
              <a:lnSpc>
                <a:spcPts val="1600"/>
              </a:lnSpc>
            </a:pPr>
            <a:r>
              <a:rPr lang="en-US" sz="1400" dirty="0" smtClean="0"/>
              <a:t>Terabytes Recovered</a:t>
            </a:r>
            <a:endParaRPr lang="en-US" sz="1400" dirty="0"/>
          </a:p>
        </p:txBody>
      </p:sp>
      <p:sp>
        <p:nvSpPr>
          <p:cNvPr id="22" name="Oval 21"/>
          <p:cNvSpPr>
            <a:spLocks/>
          </p:cNvSpPr>
          <p:nvPr/>
        </p:nvSpPr>
        <p:spPr>
          <a:xfrm>
            <a:off x="1601657" y="4852834"/>
            <a:ext cx="1371600" cy="1371600"/>
          </a:xfrm>
          <a:prstGeom prst="ellipse">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t> </a:t>
            </a:r>
            <a:endParaRPr lang="en-US" sz="2400" b="1" dirty="0"/>
          </a:p>
        </p:txBody>
      </p:sp>
      <p:sp>
        <p:nvSpPr>
          <p:cNvPr id="23" name="TextBox 22"/>
          <p:cNvSpPr txBox="1"/>
          <p:nvPr/>
        </p:nvSpPr>
        <p:spPr>
          <a:xfrm>
            <a:off x="1520684" y="4953901"/>
            <a:ext cx="1510748" cy="923330"/>
          </a:xfrm>
          <a:prstGeom prst="rect">
            <a:avLst/>
          </a:prstGeom>
          <a:noFill/>
        </p:spPr>
        <p:txBody>
          <a:bodyPr wrap="square" rtlCol="0">
            <a:spAutoFit/>
          </a:bodyPr>
          <a:lstStyle/>
          <a:p>
            <a:pPr algn="ctr"/>
            <a:r>
              <a:rPr lang="en-US" sz="5400" dirty="0" smtClean="0">
                <a:solidFill>
                  <a:schemeClr val="bg1"/>
                </a:solidFill>
                <a:latin typeface="Arial Black" panose="020B0A04020102020204" pitchFamily="34" charset="0"/>
              </a:rPr>
              <a:t>0</a:t>
            </a:r>
            <a:endParaRPr lang="en-US" sz="5400" dirty="0">
              <a:solidFill>
                <a:schemeClr val="bg1"/>
              </a:solidFill>
              <a:latin typeface="Arial Black" panose="020B0A04020102020204" pitchFamily="34" charset="0"/>
            </a:endParaRPr>
          </a:p>
        </p:txBody>
      </p:sp>
      <p:sp>
        <p:nvSpPr>
          <p:cNvPr id="24" name="TextBox 23"/>
          <p:cNvSpPr txBox="1"/>
          <p:nvPr/>
        </p:nvSpPr>
        <p:spPr>
          <a:xfrm>
            <a:off x="1606732" y="5664836"/>
            <a:ext cx="1361660" cy="505523"/>
          </a:xfrm>
          <a:prstGeom prst="rect">
            <a:avLst/>
          </a:prstGeom>
          <a:noFill/>
        </p:spPr>
        <p:txBody>
          <a:bodyPr wrap="square" rtlCol="0">
            <a:spAutoFit/>
          </a:bodyPr>
          <a:lstStyle/>
          <a:p>
            <a:pPr algn="ctr">
              <a:lnSpc>
                <a:spcPts val="1600"/>
              </a:lnSpc>
            </a:pPr>
            <a:r>
              <a:rPr lang="en-US" sz="1200" dirty="0" smtClean="0"/>
              <a:t>Support Ticket Backlog</a:t>
            </a:r>
            <a:endParaRPr lang="en-US" sz="1200" dirty="0"/>
          </a:p>
        </p:txBody>
      </p:sp>
      <p:sp>
        <p:nvSpPr>
          <p:cNvPr id="40" name="Rectangle 39"/>
          <p:cNvSpPr/>
          <p:nvPr/>
        </p:nvSpPr>
        <p:spPr>
          <a:xfrm>
            <a:off x="4013531" y="923694"/>
            <a:ext cx="2845518" cy="5676527"/>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4207289" y="938805"/>
            <a:ext cx="2502675" cy="400110"/>
          </a:xfrm>
          <a:prstGeom prst="rect">
            <a:avLst/>
          </a:prstGeom>
          <a:noFill/>
        </p:spPr>
        <p:txBody>
          <a:bodyPr wrap="square" rtlCol="0">
            <a:spAutoFit/>
          </a:bodyPr>
          <a:lstStyle/>
          <a:p>
            <a:pPr algn="ctr"/>
            <a:r>
              <a:rPr lang="en-US" sz="2000" b="1" dirty="0" smtClean="0"/>
              <a:t>Production Support</a:t>
            </a:r>
            <a:endParaRPr lang="en-US" sz="2000" b="1" dirty="0"/>
          </a:p>
        </p:txBody>
      </p:sp>
      <p:sp>
        <p:nvSpPr>
          <p:cNvPr id="19" name="Oval 18"/>
          <p:cNvSpPr>
            <a:spLocks noChangeAspect="1"/>
          </p:cNvSpPr>
          <p:nvPr/>
        </p:nvSpPr>
        <p:spPr>
          <a:xfrm>
            <a:off x="4784887" y="2168395"/>
            <a:ext cx="1371600" cy="1371600"/>
          </a:xfrm>
          <a:prstGeom prst="ellipse">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t> </a:t>
            </a:r>
            <a:endParaRPr lang="en-US" sz="2400" b="1" dirty="0"/>
          </a:p>
        </p:txBody>
      </p:sp>
      <p:sp>
        <p:nvSpPr>
          <p:cNvPr id="20" name="TextBox 19"/>
          <p:cNvSpPr txBox="1"/>
          <p:nvPr/>
        </p:nvSpPr>
        <p:spPr>
          <a:xfrm>
            <a:off x="4601017" y="2357238"/>
            <a:ext cx="1846196" cy="830997"/>
          </a:xfrm>
          <a:prstGeom prst="rect">
            <a:avLst/>
          </a:prstGeom>
          <a:noFill/>
        </p:spPr>
        <p:txBody>
          <a:bodyPr wrap="square" rtlCol="0">
            <a:spAutoFit/>
          </a:bodyPr>
          <a:lstStyle/>
          <a:p>
            <a:pPr algn="ctr"/>
            <a:r>
              <a:rPr lang="en-US" sz="4800" dirty="0" smtClean="0">
                <a:solidFill>
                  <a:schemeClr val="bg1"/>
                </a:solidFill>
                <a:latin typeface="Arial Black" panose="020B0A04020102020204" pitchFamily="34" charset="0"/>
              </a:rPr>
              <a:t>90</a:t>
            </a:r>
            <a:r>
              <a:rPr lang="en-US" sz="4400" baseline="30000" dirty="0" smtClean="0">
                <a:solidFill>
                  <a:schemeClr val="bg1"/>
                </a:solidFill>
                <a:latin typeface="Arial Black" panose="020B0A04020102020204" pitchFamily="34" charset="0"/>
              </a:rPr>
              <a:t>%</a:t>
            </a:r>
            <a:endParaRPr lang="en-US" sz="5400" baseline="30000" dirty="0">
              <a:solidFill>
                <a:schemeClr val="bg1"/>
              </a:solidFill>
              <a:latin typeface="Arial Black" panose="020B0A04020102020204" pitchFamily="34" charset="0"/>
            </a:endParaRPr>
          </a:p>
        </p:txBody>
      </p:sp>
      <p:sp>
        <p:nvSpPr>
          <p:cNvPr id="21" name="TextBox 20"/>
          <p:cNvSpPr txBox="1"/>
          <p:nvPr/>
        </p:nvSpPr>
        <p:spPr>
          <a:xfrm>
            <a:off x="4802286" y="3017437"/>
            <a:ext cx="1361660" cy="502702"/>
          </a:xfrm>
          <a:prstGeom prst="rect">
            <a:avLst/>
          </a:prstGeom>
          <a:noFill/>
        </p:spPr>
        <p:txBody>
          <a:bodyPr wrap="square" rtlCol="0">
            <a:spAutoFit/>
          </a:bodyPr>
          <a:lstStyle/>
          <a:p>
            <a:pPr algn="ctr">
              <a:lnSpc>
                <a:spcPts val="1600"/>
              </a:lnSpc>
            </a:pPr>
            <a:r>
              <a:rPr lang="en-US" sz="1400" dirty="0" smtClean="0"/>
              <a:t>Less Message </a:t>
            </a:r>
            <a:r>
              <a:rPr lang="en-US" sz="1400" dirty="0"/>
              <a:t>A</a:t>
            </a:r>
            <a:r>
              <a:rPr lang="en-US" sz="1400" dirty="0" smtClean="0"/>
              <a:t>bends</a:t>
            </a:r>
            <a:endParaRPr lang="en-US" sz="1400" dirty="0"/>
          </a:p>
        </p:txBody>
      </p:sp>
      <p:sp>
        <p:nvSpPr>
          <p:cNvPr id="31" name="Oval 30"/>
          <p:cNvSpPr>
            <a:spLocks noChangeAspect="1"/>
          </p:cNvSpPr>
          <p:nvPr/>
        </p:nvSpPr>
        <p:spPr>
          <a:xfrm>
            <a:off x="4776176" y="4149965"/>
            <a:ext cx="1371600" cy="1371600"/>
          </a:xfrm>
          <a:prstGeom prst="ellipse">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t> </a:t>
            </a:r>
            <a:endParaRPr lang="en-US" sz="2400" b="1" dirty="0"/>
          </a:p>
        </p:txBody>
      </p:sp>
      <p:sp>
        <p:nvSpPr>
          <p:cNvPr id="32" name="TextBox 31"/>
          <p:cNvSpPr txBox="1"/>
          <p:nvPr/>
        </p:nvSpPr>
        <p:spPr>
          <a:xfrm>
            <a:off x="4514311" y="4265543"/>
            <a:ext cx="1876346" cy="923330"/>
          </a:xfrm>
          <a:prstGeom prst="rect">
            <a:avLst/>
          </a:prstGeom>
          <a:noFill/>
        </p:spPr>
        <p:txBody>
          <a:bodyPr wrap="square" rtlCol="0">
            <a:spAutoFit/>
          </a:bodyPr>
          <a:lstStyle/>
          <a:p>
            <a:pPr algn="ctr"/>
            <a:r>
              <a:rPr lang="en-US" sz="5400" dirty="0" smtClean="0">
                <a:solidFill>
                  <a:schemeClr val="bg1"/>
                </a:solidFill>
                <a:latin typeface="Arial Black" panose="020B0A04020102020204" pitchFamily="34" charset="0"/>
              </a:rPr>
              <a:t>10</a:t>
            </a:r>
            <a:endParaRPr lang="en-US" sz="5400" baseline="30000" dirty="0">
              <a:solidFill>
                <a:schemeClr val="bg1"/>
              </a:solidFill>
              <a:latin typeface="Arial Black" panose="020B0A04020102020204" pitchFamily="34" charset="0"/>
            </a:endParaRPr>
          </a:p>
        </p:txBody>
      </p:sp>
      <p:sp>
        <p:nvSpPr>
          <p:cNvPr id="33" name="TextBox 32"/>
          <p:cNvSpPr txBox="1"/>
          <p:nvPr/>
        </p:nvSpPr>
        <p:spPr>
          <a:xfrm>
            <a:off x="4763758" y="4999007"/>
            <a:ext cx="1361660" cy="502702"/>
          </a:xfrm>
          <a:prstGeom prst="rect">
            <a:avLst/>
          </a:prstGeom>
          <a:noFill/>
        </p:spPr>
        <p:txBody>
          <a:bodyPr wrap="square" rtlCol="0">
            <a:spAutoFit/>
          </a:bodyPr>
          <a:lstStyle/>
          <a:p>
            <a:pPr algn="ctr">
              <a:lnSpc>
                <a:spcPts val="1600"/>
              </a:lnSpc>
            </a:pPr>
            <a:r>
              <a:rPr lang="en-US" sz="1400" dirty="0" err="1" smtClean="0"/>
              <a:t>Hr</a:t>
            </a:r>
            <a:r>
              <a:rPr lang="en-US" sz="1400" dirty="0" smtClean="0"/>
              <a:t> Reduction</a:t>
            </a:r>
            <a:br>
              <a:rPr lang="en-US" sz="1400" dirty="0" smtClean="0"/>
            </a:br>
            <a:r>
              <a:rPr lang="en-US" sz="1400" dirty="0" smtClean="0"/>
              <a:t> in Batch</a:t>
            </a:r>
            <a:endParaRPr lang="en-US" sz="1400" dirty="0"/>
          </a:p>
        </p:txBody>
      </p:sp>
      <p:sp>
        <p:nvSpPr>
          <p:cNvPr id="42" name="Rectangle 41"/>
          <p:cNvSpPr/>
          <p:nvPr/>
        </p:nvSpPr>
        <p:spPr>
          <a:xfrm>
            <a:off x="7072856" y="923695"/>
            <a:ext cx="4058970" cy="5676527"/>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Process 5"/>
          <p:cNvSpPr>
            <a:spLocks/>
          </p:cNvSpPr>
          <p:nvPr/>
        </p:nvSpPr>
        <p:spPr>
          <a:xfrm>
            <a:off x="7235407" y="1358265"/>
            <a:ext cx="3767210" cy="1044398"/>
          </a:xfrm>
          <a:prstGeom prst="flowChartProcess">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t> </a:t>
            </a:r>
            <a:endParaRPr lang="en-US" sz="2400" b="1" dirty="0"/>
          </a:p>
        </p:txBody>
      </p:sp>
      <p:sp>
        <p:nvSpPr>
          <p:cNvPr id="7" name="TextBox 6"/>
          <p:cNvSpPr txBox="1"/>
          <p:nvPr/>
        </p:nvSpPr>
        <p:spPr>
          <a:xfrm>
            <a:off x="7088456" y="1426072"/>
            <a:ext cx="3914161" cy="769441"/>
          </a:xfrm>
          <a:prstGeom prst="rect">
            <a:avLst/>
          </a:prstGeom>
          <a:noFill/>
        </p:spPr>
        <p:txBody>
          <a:bodyPr wrap="square" rtlCol="0">
            <a:spAutoFit/>
          </a:bodyPr>
          <a:lstStyle/>
          <a:p>
            <a:pPr algn="ctr"/>
            <a:r>
              <a:rPr lang="en-US" sz="4400" dirty="0" smtClean="0">
                <a:solidFill>
                  <a:schemeClr val="bg1"/>
                </a:solidFill>
                <a:latin typeface="Arial Black" panose="020B0A04020102020204" pitchFamily="34" charset="0"/>
              </a:rPr>
              <a:t>35</a:t>
            </a:r>
            <a:r>
              <a:rPr lang="en-US" sz="4400" baseline="30000" dirty="0" smtClean="0">
                <a:solidFill>
                  <a:schemeClr val="bg1"/>
                </a:solidFill>
                <a:latin typeface="Arial Black" panose="020B0A04020102020204" pitchFamily="34" charset="0"/>
              </a:rPr>
              <a:t>%</a:t>
            </a:r>
            <a:r>
              <a:rPr lang="en-US" sz="4400" dirty="0" smtClean="0">
                <a:solidFill>
                  <a:schemeClr val="bg1"/>
                </a:solidFill>
                <a:latin typeface="Arial Black" panose="020B0A04020102020204" pitchFamily="34" charset="0"/>
              </a:rPr>
              <a:t> </a:t>
            </a:r>
            <a:r>
              <a:rPr lang="en-US" sz="4000" dirty="0" smtClean="0">
                <a:solidFill>
                  <a:schemeClr val="bg1"/>
                </a:solidFill>
                <a:latin typeface="Arial Black" panose="020B0A04020102020204" pitchFamily="34" charset="0"/>
              </a:rPr>
              <a:t>to</a:t>
            </a:r>
            <a:r>
              <a:rPr lang="en-US" sz="4400" dirty="0" smtClean="0">
                <a:solidFill>
                  <a:schemeClr val="bg1"/>
                </a:solidFill>
                <a:latin typeface="Arial Black" panose="020B0A04020102020204" pitchFamily="34" charset="0"/>
              </a:rPr>
              <a:t> 75</a:t>
            </a:r>
            <a:r>
              <a:rPr lang="en-US" sz="4400" baseline="30000" dirty="0" smtClean="0">
                <a:solidFill>
                  <a:schemeClr val="bg1"/>
                </a:solidFill>
                <a:latin typeface="Arial Black" panose="020B0A04020102020204" pitchFamily="34" charset="0"/>
              </a:rPr>
              <a:t>%</a:t>
            </a:r>
            <a:endParaRPr lang="en-US" sz="4400" baseline="30000" dirty="0">
              <a:solidFill>
                <a:schemeClr val="bg1"/>
              </a:solidFill>
              <a:latin typeface="Arial Black" panose="020B0A04020102020204" pitchFamily="34" charset="0"/>
            </a:endParaRPr>
          </a:p>
        </p:txBody>
      </p:sp>
      <p:sp>
        <p:nvSpPr>
          <p:cNvPr id="8" name="TextBox 7"/>
          <p:cNvSpPr txBox="1"/>
          <p:nvPr/>
        </p:nvSpPr>
        <p:spPr>
          <a:xfrm>
            <a:off x="7106198" y="2105145"/>
            <a:ext cx="3747332" cy="297517"/>
          </a:xfrm>
          <a:prstGeom prst="rect">
            <a:avLst/>
          </a:prstGeom>
          <a:noFill/>
        </p:spPr>
        <p:txBody>
          <a:bodyPr wrap="square" rtlCol="0">
            <a:spAutoFit/>
          </a:bodyPr>
          <a:lstStyle/>
          <a:p>
            <a:pPr algn="ctr">
              <a:lnSpc>
                <a:spcPts val="1600"/>
              </a:lnSpc>
            </a:pPr>
            <a:r>
              <a:rPr lang="en-US" sz="1400" dirty="0" smtClean="0"/>
              <a:t>Cost reduction through Common Form </a:t>
            </a:r>
            <a:endParaRPr lang="en-US" sz="1400" dirty="0"/>
          </a:p>
        </p:txBody>
      </p:sp>
      <p:sp>
        <p:nvSpPr>
          <p:cNvPr id="43" name="TextBox 42"/>
          <p:cNvSpPr txBox="1"/>
          <p:nvPr/>
        </p:nvSpPr>
        <p:spPr>
          <a:xfrm>
            <a:off x="7498550" y="937467"/>
            <a:ext cx="3175770" cy="400110"/>
          </a:xfrm>
          <a:prstGeom prst="rect">
            <a:avLst/>
          </a:prstGeom>
          <a:noFill/>
        </p:spPr>
        <p:txBody>
          <a:bodyPr wrap="square" rtlCol="0">
            <a:spAutoFit/>
          </a:bodyPr>
          <a:lstStyle/>
          <a:p>
            <a:pPr algn="ctr"/>
            <a:r>
              <a:rPr lang="en-US" sz="2000" b="1" dirty="0" smtClean="0"/>
              <a:t>Information Architecture</a:t>
            </a:r>
            <a:endParaRPr lang="en-US" sz="2000" b="1" dirty="0"/>
          </a:p>
        </p:txBody>
      </p:sp>
      <p:sp>
        <p:nvSpPr>
          <p:cNvPr id="11" name="TextBox 10"/>
          <p:cNvSpPr txBox="1"/>
          <p:nvPr/>
        </p:nvSpPr>
        <p:spPr>
          <a:xfrm>
            <a:off x="7857854" y="2602916"/>
            <a:ext cx="2912164"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lumMod val="95000"/>
                    <a:lumOff val="5000"/>
                  </a:schemeClr>
                </a:solidFill>
              </a:rPr>
              <a:t>Facets Individual Migration </a:t>
            </a:r>
          </a:p>
          <a:p>
            <a:pPr marL="285750" indent="-285750">
              <a:buFont typeface="Arial" panose="020B0604020202020204" pitchFamily="34" charset="0"/>
              <a:buChar char="•"/>
            </a:pPr>
            <a:r>
              <a:rPr lang="en-US" dirty="0">
                <a:solidFill>
                  <a:schemeClr val="tx1">
                    <a:lumMod val="95000"/>
                    <a:lumOff val="5000"/>
                  </a:schemeClr>
                </a:solidFill>
              </a:rPr>
              <a:t>Blue Connect Optimization</a:t>
            </a:r>
          </a:p>
          <a:p>
            <a:pPr marL="285750" indent="-285750">
              <a:buFont typeface="Arial" panose="020B0604020202020204" pitchFamily="34" charset="0"/>
              <a:buChar char="•"/>
            </a:pPr>
            <a:r>
              <a:rPr lang="en-US" dirty="0">
                <a:solidFill>
                  <a:schemeClr val="tx1">
                    <a:lumMod val="95000"/>
                    <a:lumOff val="5000"/>
                  </a:schemeClr>
                </a:solidFill>
              </a:rPr>
              <a:t>IVR/TREX</a:t>
            </a:r>
          </a:p>
          <a:p>
            <a:pPr marL="285750" indent="-285750">
              <a:buFont typeface="Arial" panose="020B0604020202020204" pitchFamily="34" charset="0"/>
              <a:buChar char="•"/>
            </a:pPr>
            <a:r>
              <a:rPr lang="en-US" dirty="0">
                <a:solidFill>
                  <a:schemeClr val="tx1">
                    <a:lumMod val="95000"/>
                    <a:lumOff val="5000"/>
                  </a:schemeClr>
                </a:solidFill>
              </a:rPr>
              <a:t>Blue Connect Mobile</a:t>
            </a:r>
          </a:p>
          <a:p>
            <a:pPr marL="285750" indent="-285750">
              <a:buFont typeface="Arial" panose="020B0604020202020204" pitchFamily="34" charset="0"/>
              <a:buChar char="•"/>
            </a:pPr>
            <a:r>
              <a:rPr lang="en-US" dirty="0">
                <a:solidFill>
                  <a:schemeClr val="tx1">
                    <a:lumMod val="95000"/>
                    <a:lumOff val="5000"/>
                  </a:schemeClr>
                </a:solidFill>
              </a:rPr>
              <a:t>OMS</a:t>
            </a:r>
          </a:p>
          <a:p>
            <a:pPr marL="285750" indent="-285750">
              <a:buFont typeface="Arial" panose="020B0604020202020204" pitchFamily="34" charset="0"/>
              <a:buChar char="•"/>
            </a:pPr>
            <a:r>
              <a:rPr lang="en-US" dirty="0" err="1">
                <a:solidFill>
                  <a:schemeClr val="tx1">
                    <a:lumMod val="95000"/>
                    <a:lumOff val="5000"/>
                  </a:schemeClr>
                </a:solidFill>
              </a:rPr>
              <a:t>Pega</a:t>
            </a:r>
            <a:r>
              <a:rPr lang="en-US" dirty="0">
                <a:solidFill>
                  <a:schemeClr val="tx1">
                    <a:lumMod val="95000"/>
                    <a:lumOff val="5000"/>
                  </a:schemeClr>
                </a:solidFill>
              </a:rPr>
              <a:t> Claims</a:t>
            </a:r>
          </a:p>
          <a:p>
            <a:pPr marL="285750" indent="-285750">
              <a:buFont typeface="Arial" panose="020B0604020202020204" pitchFamily="34" charset="0"/>
              <a:buChar char="•"/>
            </a:pPr>
            <a:r>
              <a:rPr lang="en-US" dirty="0">
                <a:solidFill>
                  <a:schemeClr val="tx1">
                    <a:lumMod val="95000"/>
                    <a:lumOff val="5000"/>
                  </a:schemeClr>
                </a:solidFill>
              </a:rPr>
              <a:t>Book of business</a:t>
            </a:r>
          </a:p>
          <a:p>
            <a:pPr marL="285750" indent="-285750">
              <a:buFont typeface="Arial" panose="020B0604020202020204" pitchFamily="34" charset="0"/>
              <a:buChar char="•"/>
            </a:pPr>
            <a:r>
              <a:rPr lang="en-US" dirty="0">
                <a:solidFill>
                  <a:schemeClr val="tx1">
                    <a:lumMod val="95000"/>
                    <a:lumOff val="5000"/>
                  </a:schemeClr>
                </a:solidFill>
              </a:rPr>
              <a:t>Commissions</a:t>
            </a:r>
          </a:p>
          <a:p>
            <a:pPr marL="285750" indent="-285750">
              <a:buFont typeface="Arial" panose="020B0604020202020204" pitchFamily="34" charset="0"/>
              <a:buChar char="•"/>
            </a:pPr>
            <a:r>
              <a:rPr lang="en-US" dirty="0" err="1">
                <a:solidFill>
                  <a:schemeClr val="tx1">
                    <a:lumMod val="95000"/>
                    <a:lumOff val="5000"/>
                  </a:schemeClr>
                </a:solidFill>
              </a:rPr>
              <a:t>BlueE</a:t>
            </a:r>
            <a:endParaRPr lang="en-US" dirty="0">
              <a:solidFill>
                <a:schemeClr val="tx1">
                  <a:lumMod val="95000"/>
                  <a:lumOff val="5000"/>
                </a:schemeClr>
              </a:solidFill>
            </a:endParaRPr>
          </a:p>
          <a:p>
            <a:pPr marL="285750" indent="-285750">
              <a:buFont typeface="Arial" panose="020B0604020202020204" pitchFamily="34" charset="0"/>
              <a:buChar char="•"/>
            </a:pPr>
            <a:r>
              <a:rPr lang="en-US" dirty="0">
                <a:solidFill>
                  <a:schemeClr val="tx1">
                    <a:lumMod val="95000"/>
                    <a:lumOff val="5000"/>
                  </a:schemeClr>
                </a:solidFill>
              </a:rPr>
              <a:t>CCFE</a:t>
            </a:r>
          </a:p>
          <a:p>
            <a:pPr marL="285750" indent="-285750">
              <a:buFont typeface="Arial" panose="020B0604020202020204" pitchFamily="34" charset="0"/>
              <a:buChar char="•"/>
            </a:pPr>
            <a:r>
              <a:rPr lang="en-US" dirty="0">
                <a:solidFill>
                  <a:schemeClr val="tx1">
                    <a:lumMod val="95000"/>
                    <a:lumOff val="5000"/>
                  </a:schemeClr>
                </a:solidFill>
              </a:rPr>
              <a:t>CAFE</a:t>
            </a:r>
          </a:p>
        </p:txBody>
      </p:sp>
    </p:spTree>
    <p:extLst>
      <p:ext uri="{BB962C8B-B14F-4D97-AF65-F5344CB8AC3E}">
        <p14:creationId xmlns:p14="http://schemas.microsoft.com/office/powerpoint/2010/main" val="16014269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4455" y="2684586"/>
            <a:ext cx="6852108" cy="3732334"/>
          </a:xfrm>
          <a:prstGeom prst="rect">
            <a:avLst/>
          </a:prstGeom>
        </p:spPr>
      </p:pic>
      <p:sp>
        <p:nvSpPr>
          <p:cNvPr id="2" name="Title 1"/>
          <p:cNvSpPr>
            <a:spLocks noGrp="1"/>
          </p:cNvSpPr>
          <p:nvPr>
            <p:ph type="title"/>
          </p:nvPr>
        </p:nvSpPr>
        <p:spPr>
          <a:xfrm>
            <a:off x="357554" y="177557"/>
            <a:ext cx="10515600" cy="689951"/>
          </a:xfrm>
        </p:spPr>
        <p:txBody>
          <a:bodyPr>
            <a:normAutofit/>
          </a:bodyPr>
          <a:lstStyle/>
          <a:p>
            <a:r>
              <a:rPr lang="en-US" sz="4000" dirty="0" smtClean="0"/>
              <a:t>Teradata – A Move from On Premises</a:t>
            </a:r>
            <a:endParaRPr lang="en-US" sz="4000" dirty="0"/>
          </a:p>
        </p:txBody>
      </p:sp>
      <p:pic>
        <p:nvPicPr>
          <p:cNvPr id="9218" name="Picture 2" descr="Image result for Teradata intellifl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5385" y="341823"/>
            <a:ext cx="2724667" cy="45774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55784" y="1077504"/>
            <a:ext cx="7350369"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Reduced Annual Cost by 50%</a:t>
            </a:r>
          </a:p>
          <a:p>
            <a:pPr marL="285750" indent="-285750">
              <a:buFont typeface="Arial" panose="020B0604020202020204" pitchFamily="34" charset="0"/>
              <a:buChar char="•"/>
            </a:pPr>
            <a:r>
              <a:rPr lang="en-US" sz="2800" dirty="0" smtClean="0"/>
              <a:t>Increased overall capacity by 42%</a:t>
            </a:r>
          </a:p>
          <a:p>
            <a:pPr marL="285750" indent="-285750">
              <a:buFont typeface="Arial" panose="020B0604020202020204" pitchFamily="34" charset="0"/>
              <a:buChar char="•"/>
            </a:pPr>
            <a:r>
              <a:rPr lang="en-US" sz="2800" dirty="0" smtClean="0"/>
              <a:t>Added ~20% capacity on demand</a:t>
            </a:r>
          </a:p>
          <a:p>
            <a:pPr marL="285750" indent="-285750">
              <a:buFont typeface="Arial" panose="020B0604020202020204" pitchFamily="34" charset="0"/>
              <a:buChar char="•"/>
            </a:pPr>
            <a:r>
              <a:rPr lang="en-US" sz="2800" dirty="0" smtClean="0"/>
              <a:t>Upgraded to new version and new technology</a:t>
            </a:r>
            <a:endParaRPr lang="en-US" sz="2800" dirty="0"/>
          </a:p>
        </p:txBody>
      </p:sp>
      <p:pic>
        <p:nvPicPr>
          <p:cNvPr id="9220" name="Picture 4" descr="Image result for teradata 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5323" y="5029722"/>
            <a:ext cx="1606230" cy="1387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7503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ig data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744245"/>
            <a:ext cx="11873673" cy="8247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7105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734" y="464952"/>
            <a:ext cx="8392820" cy="902167"/>
          </a:xfrm>
        </p:spPr>
        <p:txBody>
          <a:bodyPr/>
          <a:lstStyle/>
          <a:p>
            <a:r>
              <a:rPr lang="en-US" dirty="0" smtClean="0"/>
              <a:t>Oh, The Places We’ll Go, Today! </a:t>
            </a:r>
            <a:endParaRPr lang="en-US" dirty="0"/>
          </a:p>
        </p:txBody>
      </p:sp>
      <p:cxnSp>
        <p:nvCxnSpPr>
          <p:cNvPr id="4" name="Straight Arrow Connector 3"/>
          <p:cNvCxnSpPr/>
          <p:nvPr/>
        </p:nvCxnSpPr>
        <p:spPr>
          <a:xfrm flipV="1">
            <a:off x="838200" y="3317631"/>
            <a:ext cx="10626969" cy="117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260228" y="2168020"/>
            <a:ext cx="1078523" cy="707886"/>
          </a:xfrm>
          <a:prstGeom prst="rect">
            <a:avLst/>
          </a:prstGeom>
          <a:noFill/>
        </p:spPr>
        <p:txBody>
          <a:bodyPr wrap="square" rtlCol="0">
            <a:spAutoFit/>
          </a:bodyPr>
          <a:lstStyle/>
          <a:p>
            <a:pPr algn="ctr"/>
            <a:r>
              <a:rPr lang="en-US" sz="2400" b="1" dirty="0" smtClean="0"/>
              <a:t>Who</a:t>
            </a:r>
          </a:p>
          <a:p>
            <a:pPr algn="ctr"/>
            <a:r>
              <a:rPr lang="en-US" sz="1600" dirty="0" smtClean="0"/>
              <a:t>are we</a:t>
            </a:r>
            <a:endParaRPr lang="en-US" sz="1600" dirty="0"/>
          </a:p>
        </p:txBody>
      </p:sp>
      <p:sp>
        <p:nvSpPr>
          <p:cNvPr id="7" name="TextBox 6"/>
          <p:cNvSpPr txBox="1"/>
          <p:nvPr/>
        </p:nvSpPr>
        <p:spPr>
          <a:xfrm>
            <a:off x="2488222" y="3794963"/>
            <a:ext cx="1078523" cy="954107"/>
          </a:xfrm>
          <a:prstGeom prst="rect">
            <a:avLst/>
          </a:prstGeom>
          <a:noFill/>
        </p:spPr>
        <p:txBody>
          <a:bodyPr wrap="square" rtlCol="0">
            <a:spAutoFit/>
          </a:bodyPr>
          <a:lstStyle/>
          <a:p>
            <a:pPr algn="ctr"/>
            <a:r>
              <a:rPr lang="en-US" sz="2400" b="1" dirty="0" smtClean="0"/>
              <a:t>Why</a:t>
            </a:r>
          </a:p>
          <a:p>
            <a:pPr algn="ctr"/>
            <a:r>
              <a:rPr lang="en-US" sz="1600" dirty="0"/>
              <a:t>a</a:t>
            </a:r>
            <a:r>
              <a:rPr lang="en-US" sz="1600" dirty="0" smtClean="0"/>
              <a:t>re we changing</a:t>
            </a:r>
            <a:endParaRPr lang="en-US" sz="1600" dirty="0"/>
          </a:p>
        </p:txBody>
      </p:sp>
      <p:sp>
        <p:nvSpPr>
          <p:cNvPr id="8" name="TextBox 7"/>
          <p:cNvSpPr txBox="1"/>
          <p:nvPr/>
        </p:nvSpPr>
        <p:spPr>
          <a:xfrm>
            <a:off x="4583723" y="2168020"/>
            <a:ext cx="1219200" cy="954107"/>
          </a:xfrm>
          <a:prstGeom prst="rect">
            <a:avLst/>
          </a:prstGeom>
          <a:noFill/>
        </p:spPr>
        <p:txBody>
          <a:bodyPr wrap="square" rtlCol="0">
            <a:spAutoFit/>
          </a:bodyPr>
          <a:lstStyle/>
          <a:p>
            <a:pPr algn="ctr"/>
            <a:r>
              <a:rPr lang="en-US" sz="2400" b="1" dirty="0" smtClean="0"/>
              <a:t>What</a:t>
            </a:r>
          </a:p>
          <a:p>
            <a:pPr algn="ctr"/>
            <a:r>
              <a:rPr lang="en-US" sz="1600" dirty="0"/>
              <a:t>a</a:t>
            </a:r>
            <a:r>
              <a:rPr lang="en-US" sz="1600" dirty="0" smtClean="0"/>
              <a:t>re we doing</a:t>
            </a:r>
            <a:endParaRPr lang="en-US" sz="1600" dirty="0"/>
          </a:p>
        </p:txBody>
      </p:sp>
      <p:sp>
        <p:nvSpPr>
          <p:cNvPr id="9" name="TextBox 8"/>
          <p:cNvSpPr txBox="1"/>
          <p:nvPr/>
        </p:nvSpPr>
        <p:spPr>
          <a:xfrm>
            <a:off x="7373813" y="3794963"/>
            <a:ext cx="1078523" cy="954107"/>
          </a:xfrm>
          <a:prstGeom prst="rect">
            <a:avLst/>
          </a:prstGeom>
          <a:noFill/>
        </p:spPr>
        <p:txBody>
          <a:bodyPr wrap="square" rtlCol="0">
            <a:spAutoFit/>
          </a:bodyPr>
          <a:lstStyle/>
          <a:p>
            <a:pPr algn="ctr"/>
            <a:r>
              <a:rPr lang="en-US" sz="2400" b="1" dirty="0" smtClean="0"/>
              <a:t>How</a:t>
            </a:r>
          </a:p>
          <a:p>
            <a:pPr algn="ctr"/>
            <a:r>
              <a:rPr lang="en-US" sz="1600" dirty="0"/>
              <a:t>a</a:t>
            </a:r>
            <a:r>
              <a:rPr lang="en-US" sz="1600" dirty="0" smtClean="0"/>
              <a:t>re things better</a:t>
            </a:r>
            <a:endParaRPr lang="en-US" sz="1600" dirty="0"/>
          </a:p>
        </p:txBody>
      </p:sp>
      <p:sp>
        <p:nvSpPr>
          <p:cNvPr id="10" name="TextBox 9"/>
          <p:cNvSpPr txBox="1"/>
          <p:nvPr/>
        </p:nvSpPr>
        <p:spPr>
          <a:xfrm>
            <a:off x="9143997" y="2168020"/>
            <a:ext cx="1078523" cy="707886"/>
          </a:xfrm>
          <a:prstGeom prst="rect">
            <a:avLst/>
          </a:prstGeom>
          <a:noFill/>
        </p:spPr>
        <p:txBody>
          <a:bodyPr wrap="square" rtlCol="0">
            <a:spAutoFit/>
          </a:bodyPr>
          <a:lstStyle/>
          <a:p>
            <a:pPr algn="ctr"/>
            <a:r>
              <a:rPr lang="en-US" sz="2400" b="1" dirty="0" smtClean="0"/>
              <a:t>What</a:t>
            </a:r>
          </a:p>
          <a:p>
            <a:pPr algn="ctr"/>
            <a:r>
              <a:rPr lang="en-US" sz="1600" dirty="0" smtClean="0"/>
              <a:t>Is next</a:t>
            </a:r>
            <a:endParaRPr lang="en-US" sz="1600" dirty="0"/>
          </a:p>
        </p:txBody>
      </p:sp>
      <p:sp>
        <p:nvSpPr>
          <p:cNvPr id="11" name="TextBox 10"/>
          <p:cNvSpPr txBox="1"/>
          <p:nvPr/>
        </p:nvSpPr>
        <p:spPr>
          <a:xfrm>
            <a:off x="10041292" y="3801309"/>
            <a:ext cx="1672989" cy="701540"/>
          </a:xfrm>
          <a:prstGeom prst="rect">
            <a:avLst/>
          </a:prstGeom>
          <a:noFill/>
        </p:spPr>
        <p:txBody>
          <a:bodyPr wrap="square" rtlCol="0">
            <a:spAutoFit/>
          </a:bodyPr>
          <a:lstStyle/>
          <a:p>
            <a:pPr algn="ctr"/>
            <a:r>
              <a:rPr lang="en-US" sz="2400" b="1" dirty="0" smtClean="0"/>
              <a:t>Questions?</a:t>
            </a:r>
          </a:p>
          <a:p>
            <a:pPr algn="ctr"/>
            <a:r>
              <a:rPr lang="en-US" sz="1600" dirty="0" smtClean="0"/>
              <a:t>you may have</a:t>
            </a:r>
            <a:endParaRPr lang="en-US" sz="1600" dirty="0"/>
          </a:p>
        </p:txBody>
      </p:sp>
      <p:cxnSp>
        <p:nvCxnSpPr>
          <p:cNvPr id="13" name="Straight Connector 12"/>
          <p:cNvCxnSpPr/>
          <p:nvPr/>
        </p:nvCxnSpPr>
        <p:spPr>
          <a:xfrm>
            <a:off x="1324707"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274278"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798278"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646985"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061939"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374924"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322" y="5432263"/>
            <a:ext cx="2428177" cy="1092679"/>
          </a:xfrm>
          <a:prstGeom prst="rect">
            <a:avLst/>
          </a:prstGeom>
        </p:spPr>
      </p:pic>
      <p:cxnSp>
        <p:nvCxnSpPr>
          <p:cNvPr id="5" name="Straight Connector 4"/>
          <p:cNvCxnSpPr/>
          <p:nvPr/>
        </p:nvCxnSpPr>
        <p:spPr>
          <a:xfrm>
            <a:off x="838200" y="3329352"/>
            <a:ext cx="48650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pic>
        <p:nvPicPr>
          <p:cNvPr id="11266" name="Picture 2" descr="Image result for you are her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6693" y="2953450"/>
            <a:ext cx="454505" cy="45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7810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im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25" y="-680027"/>
            <a:ext cx="15240000" cy="802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0458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400" y="-203200"/>
            <a:ext cx="12509500" cy="7124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Image result for too many cho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700" y="0"/>
            <a:ext cx="9318088" cy="698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9936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Image result for building a house of card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06426"/>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4562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Image result for data swa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3562" y="649112"/>
            <a:ext cx="6859362" cy="5559777"/>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2753562" y="649112"/>
            <a:ext cx="6859362" cy="5559777"/>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5430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ig data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3201" y="199364"/>
            <a:ext cx="9612923" cy="6676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07975" y="312738"/>
            <a:ext cx="4230141" cy="702397"/>
          </a:xfrm>
        </p:spPr>
        <p:txBody>
          <a:bodyPr>
            <a:normAutofit/>
          </a:bodyPr>
          <a:lstStyle/>
          <a:p>
            <a:pPr algn="ctr"/>
            <a:r>
              <a:rPr lang="en-US" b="1" dirty="0" smtClean="0"/>
              <a:t>Our Business Case</a:t>
            </a:r>
            <a:endParaRPr lang="en-US" b="1" dirty="0"/>
          </a:p>
        </p:txBody>
      </p:sp>
      <p:sp>
        <p:nvSpPr>
          <p:cNvPr id="4" name="AutoShape 2" descr="Related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Related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Image result for free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6151">
            <a:off x="5345721" y="1414798"/>
            <a:ext cx="3493478" cy="3870775"/>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360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Image result for question marks backgroun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38" y="683727"/>
            <a:ext cx="12414738" cy="66900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803729"/>
            <a:ext cx="12192000" cy="6570086"/>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431" y="247895"/>
            <a:ext cx="8657492" cy="596167"/>
          </a:xfrm>
        </p:spPr>
        <p:txBody>
          <a:bodyPr>
            <a:normAutofit fontScale="90000"/>
          </a:bodyPr>
          <a:lstStyle/>
          <a:p>
            <a:r>
              <a:rPr lang="en-US" dirty="0" smtClean="0"/>
              <a:t>Selecting a distribution</a:t>
            </a:r>
            <a:endParaRPr lang="en-US" dirty="0"/>
          </a:p>
        </p:txBody>
      </p:sp>
      <p:pic>
        <p:nvPicPr>
          <p:cNvPr id="4098" name="Picture 2" descr="Image result for amazon EMR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024" y="1315278"/>
            <a:ext cx="3252223" cy="170741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descr="Image result for clouder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5877" y="1092737"/>
            <a:ext cx="4338880" cy="109567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102" name="Picture 6" descr="Image result for hortonwork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3231" y="4628443"/>
            <a:ext cx="3595810" cy="162663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104" name="Picture 8" descr="Image result for ma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507" y="4817871"/>
            <a:ext cx="3524250" cy="124777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106" name="Picture 10" descr="Image result for ibm biginsight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1885" y="2723443"/>
            <a:ext cx="1905000" cy="19050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084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431" y="247895"/>
            <a:ext cx="8657492" cy="596167"/>
          </a:xfrm>
        </p:spPr>
        <p:txBody>
          <a:bodyPr>
            <a:normAutofit fontScale="90000"/>
          </a:bodyPr>
          <a:lstStyle/>
          <a:p>
            <a:r>
              <a:rPr lang="en-US" dirty="0" smtClean="0"/>
              <a:t>Selecting a distribution</a:t>
            </a:r>
            <a:endParaRPr lang="en-US" dirty="0"/>
          </a:p>
        </p:txBody>
      </p:sp>
      <p:pic>
        <p:nvPicPr>
          <p:cNvPr id="3" name="Picture 2"/>
          <p:cNvPicPr>
            <a:picLocks noChangeAspect="1"/>
          </p:cNvPicPr>
          <p:nvPr/>
        </p:nvPicPr>
        <p:blipFill>
          <a:blip r:embed="rId2"/>
          <a:stretch>
            <a:fillRect/>
          </a:stretch>
        </p:blipFill>
        <p:spPr>
          <a:xfrm>
            <a:off x="304230" y="1267803"/>
            <a:ext cx="11887770" cy="6075972"/>
          </a:xfrm>
          <a:prstGeom prst="rect">
            <a:avLst/>
          </a:prstGeom>
        </p:spPr>
      </p:pic>
      <p:pic>
        <p:nvPicPr>
          <p:cNvPr id="4100" name="Picture 4" descr="Image result for cloude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908" y="2736874"/>
            <a:ext cx="4338880" cy="109567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4102" name="Picture 6" descr="Image result for hortonwor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1785" y="2471396"/>
            <a:ext cx="3595810" cy="162663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4988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441033" y="457200"/>
            <a:ext cx="9660975" cy="6052930"/>
          </a:xfrm>
          <a:prstGeom prst="rect">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8" descr="http://www.brightfonts.com/uploads/brightfonts/hadoo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20" y="750443"/>
            <a:ext cx="3058898" cy="4160102"/>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3508511" y="576538"/>
            <a:ext cx="894522" cy="8945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b="1" dirty="0" smtClean="0">
                <a:latin typeface="Arial Black" panose="020B0A04020102020204" pitchFamily="34" charset="0"/>
              </a:rPr>
              <a:t>3</a:t>
            </a:r>
            <a:endParaRPr lang="en-US" b="1" dirty="0">
              <a:latin typeface="Arial Black" panose="020B0A04020102020204" pitchFamily="34" charset="0"/>
            </a:endParaRPr>
          </a:p>
        </p:txBody>
      </p:sp>
      <p:sp>
        <p:nvSpPr>
          <p:cNvPr id="9" name="TextBox 8"/>
          <p:cNvSpPr txBox="1"/>
          <p:nvPr/>
        </p:nvSpPr>
        <p:spPr>
          <a:xfrm>
            <a:off x="4170609" y="1053084"/>
            <a:ext cx="1562356" cy="646331"/>
          </a:xfrm>
          <a:prstGeom prst="rect">
            <a:avLst/>
          </a:prstGeom>
          <a:noFill/>
        </p:spPr>
        <p:txBody>
          <a:bodyPr wrap="square" rtlCol="0">
            <a:spAutoFit/>
          </a:bodyPr>
          <a:lstStyle/>
          <a:p>
            <a:r>
              <a:rPr lang="en-US" dirty="0" smtClean="0"/>
              <a:t>Months to implement</a:t>
            </a:r>
            <a:endParaRPr lang="en-US" dirty="0"/>
          </a:p>
        </p:txBody>
      </p:sp>
      <p:sp>
        <p:nvSpPr>
          <p:cNvPr id="10" name="Oval 9"/>
          <p:cNvSpPr/>
          <p:nvPr/>
        </p:nvSpPr>
        <p:spPr>
          <a:xfrm>
            <a:off x="7448038" y="573620"/>
            <a:ext cx="894522" cy="8945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b="1" dirty="0">
              <a:latin typeface="Arial Black" panose="020B0A04020102020204" pitchFamily="34" charset="0"/>
            </a:endParaRPr>
          </a:p>
        </p:txBody>
      </p:sp>
      <p:sp>
        <p:nvSpPr>
          <p:cNvPr id="11" name="TextBox 10"/>
          <p:cNvSpPr txBox="1"/>
          <p:nvPr/>
        </p:nvSpPr>
        <p:spPr>
          <a:xfrm>
            <a:off x="8130017" y="1040602"/>
            <a:ext cx="2216618" cy="646331"/>
          </a:xfrm>
          <a:prstGeom prst="rect">
            <a:avLst/>
          </a:prstGeom>
          <a:noFill/>
        </p:spPr>
        <p:txBody>
          <a:bodyPr wrap="square" rtlCol="0">
            <a:spAutoFit/>
          </a:bodyPr>
          <a:lstStyle/>
          <a:p>
            <a:r>
              <a:rPr lang="en-US" dirty="0" smtClean="0"/>
              <a:t>Percent cost of Teradata</a:t>
            </a:r>
            <a:endParaRPr lang="en-US" dirty="0"/>
          </a:p>
        </p:txBody>
      </p:sp>
      <p:sp>
        <p:nvSpPr>
          <p:cNvPr id="12" name="TextBox 11"/>
          <p:cNvSpPr txBox="1"/>
          <p:nvPr/>
        </p:nvSpPr>
        <p:spPr>
          <a:xfrm>
            <a:off x="7289014" y="701684"/>
            <a:ext cx="1232453" cy="646331"/>
          </a:xfrm>
          <a:prstGeom prst="rect">
            <a:avLst/>
          </a:prstGeom>
          <a:noFill/>
        </p:spPr>
        <p:txBody>
          <a:bodyPr wrap="square" rtlCol="0">
            <a:spAutoFit/>
          </a:bodyPr>
          <a:lstStyle/>
          <a:p>
            <a:pPr algn="ctr"/>
            <a:r>
              <a:rPr lang="en-US" sz="3600" b="1" dirty="0" smtClean="0">
                <a:solidFill>
                  <a:schemeClr val="bg1"/>
                </a:solidFill>
                <a:latin typeface="Arial Black" panose="020B0A04020102020204" pitchFamily="34" charset="0"/>
              </a:rPr>
              <a:t>10</a:t>
            </a:r>
            <a:endParaRPr lang="en-US" sz="2400" b="1" dirty="0">
              <a:solidFill>
                <a:schemeClr val="bg1"/>
              </a:solidFill>
              <a:latin typeface="Arial Black" panose="020B0A04020102020204" pitchFamily="34" charset="0"/>
            </a:endParaRPr>
          </a:p>
        </p:txBody>
      </p:sp>
      <p:sp>
        <p:nvSpPr>
          <p:cNvPr id="13" name="Oval 12"/>
          <p:cNvSpPr/>
          <p:nvPr/>
        </p:nvSpPr>
        <p:spPr>
          <a:xfrm>
            <a:off x="3508511" y="1855987"/>
            <a:ext cx="894522" cy="8945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b="1" dirty="0">
                <a:latin typeface="Arial Black" panose="020B0A04020102020204" pitchFamily="34" charset="0"/>
              </a:rPr>
              <a:t>0</a:t>
            </a:r>
          </a:p>
        </p:txBody>
      </p:sp>
      <p:sp>
        <p:nvSpPr>
          <p:cNvPr id="14" name="TextBox 13"/>
          <p:cNvSpPr txBox="1"/>
          <p:nvPr/>
        </p:nvSpPr>
        <p:spPr>
          <a:xfrm>
            <a:off x="4170609" y="2332533"/>
            <a:ext cx="1562356" cy="646331"/>
          </a:xfrm>
          <a:prstGeom prst="rect">
            <a:avLst/>
          </a:prstGeom>
          <a:noFill/>
        </p:spPr>
        <p:txBody>
          <a:bodyPr wrap="square" rtlCol="0">
            <a:spAutoFit/>
          </a:bodyPr>
          <a:lstStyle/>
          <a:p>
            <a:r>
              <a:rPr lang="en-US" dirty="0" smtClean="0"/>
              <a:t>Increase in headcount</a:t>
            </a:r>
            <a:endParaRPr lang="en-US" dirty="0"/>
          </a:p>
        </p:txBody>
      </p:sp>
      <p:sp>
        <p:nvSpPr>
          <p:cNvPr id="15" name="Oval 14"/>
          <p:cNvSpPr/>
          <p:nvPr/>
        </p:nvSpPr>
        <p:spPr>
          <a:xfrm>
            <a:off x="7464281" y="1865551"/>
            <a:ext cx="894522" cy="8945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b="1" dirty="0">
              <a:latin typeface="Arial Black" panose="020B0A04020102020204" pitchFamily="34" charset="0"/>
            </a:endParaRPr>
          </a:p>
        </p:txBody>
      </p:sp>
      <p:sp>
        <p:nvSpPr>
          <p:cNvPr id="16" name="TextBox 15"/>
          <p:cNvSpPr txBox="1"/>
          <p:nvPr/>
        </p:nvSpPr>
        <p:spPr>
          <a:xfrm>
            <a:off x="8146260" y="2332533"/>
            <a:ext cx="2091044" cy="646331"/>
          </a:xfrm>
          <a:prstGeom prst="rect">
            <a:avLst/>
          </a:prstGeom>
          <a:noFill/>
        </p:spPr>
        <p:txBody>
          <a:bodyPr wrap="square" rtlCol="0">
            <a:spAutoFit/>
          </a:bodyPr>
          <a:lstStyle/>
          <a:p>
            <a:r>
              <a:rPr lang="en-US" dirty="0" smtClean="0"/>
              <a:t>Thousand $$s cost avoidance</a:t>
            </a:r>
            <a:endParaRPr lang="en-US" dirty="0"/>
          </a:p>
        </p:txBody>
      </p:sp>
      <p:sp>
        <p:nvSpPr>
          <p:cNvPr id="17" name="TextBox 16"/>
          <p:cNvSpPr txBox="1"/>
          <p:nvPr/>
        </p:nvSpPr>
        <p:spPr>
          <a:xfrm>
            <a:off x="7325135" y="2063188"/>
            <a:ext cx="1232453" cy="523220"/>
          </a:xfrm>
          <a:prstGeom prst="rect">
            <a:avLst/>
          </a:prstGeom>
          <a:noFill/>
        </p:spPr>
        <p:txBody>
          <a:bodyPr wrap="square" rtlCol="0">
            <a:spAutoFit/>
          </a:bodyPr>
          <a:lstStyle/>
          <a:p>
            <a:pPr algn="ctr"/>
            <a:r>
              <a:rPr lang="en-US" sz="2800" b="1" dirty="0" smtClean="0">
                <a:solidFill>
                  <a:schemeClr val="bg1"/>
                </a:solidFill>
                <a:latin typeface="Arial Black" panose="020B0A04020102020204" pitchFamily="34" charset="0"/>
              </a:rPr>
              <a:t>900</a:t>
            </a:r>
            <a:endParaRPr lang="en-US" b="1" dirty="0">
              <a:solidFill>
                <a:schemeClr val="bg1"/>
              </a:solidFill>
              <a:latin typeface="Arial Black" panose="020B0A04020102020204" pitchFamily="34" charset="0"/>
            </a:endParaRPr>
          </a:p>
        </p:txBody>
      </p:sp>
      <p:sp>
        <p:nvSpPr>
          <p:cNvPr id="20" name="Oval 19"/>
          <p:cNvSpPr/>
          <p:nvPr/>
        </p:nvSpPr>
        <p:spPr>
          <a:xfrm>
            <a:off x="3527812" y="3218412"/>
            <a:ext cx="894522" cy="8945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b="1" dirty="0">
              <a:latin typeface="Arial Black" panose="020B0A04020102020204" pitchFamily="34" charset="0"/>
            </a:endParaRPr>
          </a:p>
        </p:txBody>
      </p:sp>
      <p:sp>
        <p:nvSpPr>
          <p:cNvPr id="21" name="TextBox 20"/>
          <p:cNvSpPr txBox="1"/>
          <p:nvPr/>
        </p:nvSpPr>
        <p:spPr>
          <a:xfrm>
            <a:off x="4189909" y="3685394"/>
            <a:ext cx="1919919" cy="646331"/>
          </a:xfrm>
          <a:prstGeom prst="rect">
            <a:avLst/>
          </a:prstGeom>
          <a:noFill/>
        </p:spPr>
        <p:txBody>
          <a:bodyPr wrap="square" rtlCol="0">
            <a:spAutoFit/>
          </a:bodyPr>
          <a:lstStyle/>
          <a:p>
            <a:r>
              <a:rPr lang="en-US" dirty="0" smtClean="0"/>
              <a:t>Active archives in 3 months</a:t>
            </a:r>
            <a:endParaRPr lang="en-US" dirty="0"/>
          </a:p>
        </p:txBody>
      </p:sp>
      <p:sp>
        <p:nvSpPr>
          <p:cNvPr id="22" name="TextBox 21"/>
          <p:cNvSpPr txBox="1"/>
          <p:nvPr/>
        </p:nvSpPr>
        <p:spPr>
          <a:xfrm>
            <a:off x="3348907" y="3336537"/>
            <a:ext cx="1232453" cy="707886"/>
          </a:xfrm>
          <a:prstGeom prst="rect">
            <a:avLst/>
          </a:prstGeom>
          <a:noFill/>
        </p:spPr>
        <p:txBody>
          <a:bodyPr wrap="square" rtlCol="0">
            <a:spAutoFit/>
          </a:bodyPr>
          <a:lstStyle/>
          <a:p>
            <a:pPr algn="ctr"/>
            <a:r>
              <a:rPr lang="en-US" sz="4000" b="1" dirty="0">
                <a:solidFill>
                  <a:schemeClr val="bg1"/>
                </a:solidFill>
                <a:latin typeface="Arial Black" panose="020B0A04020102020204" pitchFamily="34" charset="0"/>
              </a:rPr>
              <a:t>4</a:t>
            </a:r>
            <a:endParaRPr lang="en-US" sz="2800" b="1" dirty="0">
              <a:solidFill>
                <a:schemeClr val="bg1"/>
              </a:solidFill>
              <a:latin typeface="Arial Black" panose="020B0A04020102020204" pitchFamily="34" charset="0"/>
            </a:endParaRPr>
          </a:p>
        </p:txBody>
      </p:sp>
      <p:sp>
        <p:nvSpPr>
          <p:cNvPr id="28" name="Oval 27"/>
          <p:cNvSpPr/>
          <p:nvPr/>
        </p:nvSpPr>
        <p:spPr>
          <a:xfrm>
            <a:off x="7460844" y="3218412"/>
            <a:ext cx="894522" cy="8945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b="1" dirty="0">
              <a:latin typeface="Arial Black" panose="020B0A04020102020204" pitchFamily="34" charset="0"/>
            </a:endParaRPr>
          </a:p>
        </p:txBody>
      </p:sp>
      <p:sp>
        <p:nvSpPr>
          <p:cNvPr id="29" name="TextBox 28"/>
          <p:cNvSpPr txBox="1"/>
          <p:nvPr/>
        </p:nvSpPr>
        <p:spPr>
          <a:xfrm>
            <a:off x="8146260" y="3718297"/>
            <a:ext cx="2717210" cy="646331"/>
          </a:xfrm>
          <a:prstGeom prst="rect">
            <a:avLst/>
          </a:prstGeom>
          <a:noFill/>
        </p:spPr>
        <p:txBody>
          <a:bodyPr wrap="square" rtlCol="0">
            <a:spAutoFit/>
          </a:bodyPr>
          <a:lstStyle/>
          <a:p>
            <a:r>
              <a:rPr lang="en-US" dirty="0" smtClean="0"/>
              <a:t>Hours of orientation </a:t>
            </a:r>
            <a:br>
              <a:rPr lang="en-US" dirty="0" smtClean="0"/>
            </a:br>
            <a:r>
              <a:rPr lang="en-US" dirty="0" smtClean="0"/>
              <a:t>sessions</a:t>
            </a:r>
            <a:endParaRPr lang="en-US" dirty="0"/>
          </a:p>
        </p:txBody>
      </p:sp>
      <p:sp>
        <p:nvSpPr>
          <p:cNvPr id="30" name="TextBox 29"/>
          <p:cNvSpPr txBox="1"/>
          <p:nvPr/>
        </p:nvSpPr>
        <p:spPr>
          <a:xfrm>
            <a:off x="7321698" y="3416049"/>
            <a:ext cx="1232453" cy="523220"/>
          </a:xfrm>
          <a:prstGeom prst="rect">
            <a:avLst/>
          </a:prstGeom>
          <a:noFill/>
        </p:spPr>
        <p:txBody>
          <a:bodyPr wrap="square" rtlCol="0">
            <a:spAutoFit/>
          </a:bodyPr>
          <a:lstStyle/>
          <a:p>
            <a:pPr algn="ctr"/>
            <a:r>
              <a:rPr lang="en-US" sz="2800" b="1" dirty="0" smtClean="0">
                <a:solidFill>
                  <a:schemeClr val="bg1"/>
                </a:solidFill>
                <a:latin typeface="Arial Black" panose="020B0A04020102020204" pitchFamily="34" charset="0"/>
              </a:rPr>
              <a:t>500</a:t>
            </a:r>
            <a:endParaRPr lang="en-US" b="1" dirty="0">
              <a:solidFill>
                <a:schemeClr val="bg1"/>
              </a:solidFill>
              <a:latin typeface="Arial Black" panose="020B0A04020102020204" pitchFamily="34" charset="0"/>
            </a:endParaRPr>
          </a:p>
        </p:txBody>
      </p:sp>
      <p:pic>
        <p:nvPicPr>
          <p:cNvPr id="46" name="Picture 2" descr="http://www.freepngimg.com/download/database/8-2-database-download-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1066" y="4736461"/>
            <a:ext cx="642797" cy="64279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www.freepngimg.com/download/database/8-2-database-download-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36843" y="4750468"/>
            <a:ext cx="642797" cy="64279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http://www.freepngimg.com/download/database/8-2-database-download-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1447" y="4750468"/>
            <a:ext cx="642797" cy="64279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www.freepngimg.com/download/database/8-2-database-download-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7224" y="4764475"/>
            <a:ext cx="642797" cy="64279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www.freepngimg.com/download/database/8-2-database-download-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58760" y="4984479"/>
            <a:ext cx="642797" cy="64279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http://www.freepngimg.com/download/database/8-2-database-download-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4537" y="4998486"/>
            <a:ext cx="642797" cy="64279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http://www.freepngimg.com/download/database/8-2-database-download-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9141" y="4998486"/>
            <a:ext cx="642797" cy="64279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www.freepngimg.com/download/database/8-2-database-download-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4918" y="5012493"/>
            <a:ext cx="642797" cy="64279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www.freepngimg.com/download/database/8-2-database-download-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99073" y="5333891"/>
            <a:ext cx="642797" cy="64279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http://www.freepngimg.com/download/database/8-2-database-download-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4850" y="5347898"/>
            <a:ext cx="642797" cy="64279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http://www.freepngimg.com/download/database/8-2-database-download-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9454" y="5347898"/>
            <a:ext cx="642797" cy="64279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http://www.freepngimg.com/download/database/8-2-database-download-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5231" y="5361905"/>
            <a:ext cx="642797" cy="64279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http://www.freepngimg.com/download/database/8-2-database-download-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49286" y="5674005"/>
            <a:ext cx="642797" cy="64279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http://www.freepngimg.com/download/database/8-2-database-download-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5063" y="5688012"/>
            <a:ext cx="642797" cy="64279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http://www.freepngimg.com/download/database/8-2-database-download-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9667" y="5688012"/>
            <a:ext cx="642797" cy="64279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http://www.freepngimg.com/download/database/8-2-database-download-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5444" y="5702019"/>
            <a:ext cx="642797" cy="64279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http://www.freepngimg.com/download/database/8-2-database-download-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3453" y="5409767"/>
            <a:ext cx="448105" cy="448105"/>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flipH="1">
            <a:off x="8858245" y="4440053"/>
            <a:ext cx="883625" cy="408623"/>
          </a:xfrm>
          <a:prstGeom prst="flowChartAlternateProcess">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dirty="0" smtClean="0"/>
              <a:t>After</a:t>
            </a:r>
            <a:endParaRPr lang="en-US" dirty="0"/>
          </a:p>
        </p:txBody>
      </p:sp>
      <p:sp>
        <p:nvSpPr>
          <p:cNvPr id="78" name="TextBox 77"/>
          <p:cNvSpPr txBox="1"/>
          <p:nvPr/>
        </p:nvSpPr>
        <p:spPr>
          <a:xfrm flipH="1">
            <a:off x="2371339" y="4886711"/>
            <a:ext cx="883625" cy="408623"/>
          </a:xfrm>
          <a:prstGeom prst="flowChartAlternateProcess">
            <a:avLst/>
          </a:prstGeom>
          <a:solidFill>
            <a:srgbClr val="C00000"/>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smtClean="0"/>
              <a:t>Before</a:t>
            </a:r>
            <a:endParaRPr lang="en-US" dirty="0"/>
          </a:p>
        </p:txBody>
      </p:sp>
      <p:sp>
        <p:nvSpPr>
          <p:cNvPr id="75" name="Oval 74"/>
          <p:cNvSpPr/>
          <p:nvPr/>
        </p:nvSpPr>
        <p:spPr>
          <a:xfrm>
            <a:off x="2836393" y="5622425"/>
            <a:ext cx="447276" cy="4472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dirty="0" smtClean="0">
                <a:latin typeface="Arial Black" panose="020B0A04020102020204" pitchFamily="34" charset="0"/>
              </a:rPr>
              <a:t>2</a:t>
            </a:r>
            <a:endParaRPr lang="en-US" sz="2800" dirty="0">
              <a:latin typeface="Arial Black" panose="020B0A04020102020204" pitchFamily="34" charset="0"/>
            </a:endParaRPr>
          </a:p>
        </p:txBody>
      </p:sp>
      <p:sp>
        <p:nvSpPr>
          <p:cNvPr id="79" name="TextBox 78"/>
          <p:cNvSpPr txBox="1"/>
          <p:nvPr/>
        </p:nvSpPr>
        <p:spPr>
          <a:xfrm>
            <a:off x="3118904" y="5868576"/>
            <a:ext cx="1346092" cy="276999"/>
          </a:xfrm>
          <a:prstGeom prst="rect">
            <a:avLst/>
          </a:prstGeom>
          <a:noFill/>
        </p:spPr>
        <p:txBody>
          <a:bodyPr wrap="square" rtlCol="0">
            <a:spAutoFit/>
          </a:bodyPr>
          <a:lstStyle/>
          <a:p>
            <a:r>
              <a:rPr lang="en-US" sz="1200" dirty="0" smtClean="0"/>
              <a:t>terabytes</a:t>
            </a:r>
            <a:endParaRPr lang="en-US" sz="1200" dirty="0"/>
          </a:p>
        </p:txBody>
      </p:sp>
      <p:sp>
        <p:nvSpPr>
          <p:cNvPr id="81" name="Oval 80"/>
          <p:cNvSpPr/>
          <p:nvPr/>
        </p:nvSpPr>
        <p:spPr>
          <a:xfrm>
            <a:off x="8752506" y="5193923"/>
            <a:ext cx="939241" cy="894719"/>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dirty="0" smtClean="0">
                <a:latin typeface="Arial Black" panose="020B0A04020102020204" pitchFamily="34" charset="0"/>
              </a:rPr>
              <a:t>85</a:t>
            </a:r>
            <a:endParaRPr lang="en-US" sz="2800" dirty="0">
              <a:latin typeface="Arial Black" panose="020B0A04020102020204" pitchFamily="34" charset="0"/>
            </a:endParaRPr>
          </a:p>
        </p:txBody>
      </p:sp>
      <p:sp>
        <p:nvSpPr>
          <p:cNvPr id="82" name="TextBox 81"/>
          <p:cNvSpPr txBox="1"/>
          <p:nvPr/>
        </p:nvSpPr>
        <p:spPr>
          <a:xfrm>
            <a:off x="8886304" y="5748662"/>
            <a:ext cx="1346092" cy="276999"/>
          </a:xfrm>
          <a:prstGeom prst="rect">
            <a:avLst/>
          </a:prstGeom>
          <a:noFill/>
        </p:spPr>
        <p:txBody>
          <a:bodyPr wrap="square" rtlCol="0">
            <a:spAutoFit/>
          </a:bodyPr>
          <a:lstStyle/>
          <a:p>
            <a:r>
              <a:rPr lang="en-US" sz="1200" dirty="0" smtClean="0"/>
              <a:t>terabytes</a:t>
            </a:r>
            <a:endParaRPr lang="en-US" sz="1200" dirty="0"/>
          </a:p>
        </p:txBody>
      </p:sp>
      <p:sp>
        <p:nvSpPr>
          <p:cNvPr id="80" name="Pentagon 79"/>
          <p:cNvSpPr/>
          <p:nvPr/>
        </p:nvSpPr>
        <p:spPr>
          <a:xfrm>
            <a:off x="3578852" y="5333631"/>
            <a:ext cx="3113462" cy="466434"/>
          </a:xfrm>
          <a:prstGeom prst="homePlate">
            <a:avLst/>
          </a:prstGeom>
          <a:effectLst>
            <a:outerShdw blurRad="76200" dist="12700" dir="8100000" sy="-23000" kx="800400" algn="br" rotWithShape="0">
              <a:prstClr val="black">
                <a:alpha val="20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flipH="1">
            <a:off x="3618009" y="5389185"/>
            <a:ext cx="2845719" cy="369332"/>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smtClean="0"/>
              <a:t>Analytics Discovery Capacity</a:t>
            </a:r>
            <a:endParaRPr lang="en-US" dirty="0"/>
          </a:p>
        </p:txBody>
      </p:sp>
      <p:sp>
        <p:nvSpPr>
          <p:cNvPr id="50" name="Rectangle 49"/>
          <p:cNvSpPr/>
          <p:nvPr/>
        </p:nvSpPr>
        <p:spPr>
          <a:xfrm>
            <a:off x="11402014" y="0"/>
            <a:ext cx="574639" cy="6858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1" name="Oval 50"/>
          <p:cNvSpPr/>
          <p:nvPr/>
        </p:nvSpPr>
        <p:spPr>
          <a:xfrm>
            <a:off x="11451709" y="228598"/>
            <a:ext cx="439851" cy="439851"/>
          </a:xfrm>
          <a:prstGeom prst="ellipse">
            <a:avLst/>
          </a:prstGeom>
          <a:blipFill rotWithShape="0">
            <a:blip r:embed="rId5"/>
            <a:stretch>
              <a:fillRect/>
            </a:stretch>
          </a:blipFill>
          <a:ln>
            <a:noFill/>
          </a:ln>
          <a:scene3d>
            <a:camera prst="orthographicFront"/>
            <a:lightRig rig="threePt" dir="t">
              <a:rot lat="0" lon="0" rev="7500000"/>
            </a:lightRig>
          </a:scene3d>
          <a:sp3d z="152400" extrusionH="63500" prstMaterial="dkEdge">
            <a:bevelT w="120800" h="19050" prst="relaxedInset"/>
            <a:contourClr>
              <a:schemeClr val="bg1"/>
            </a:contourClr>
          </a:sp3d>
        </p:spPr>
        <p:style>
          <a:lnRef idx="1">
            <a:scrgbClr r="0" g="0" b="0"/>
          </a:lnRef>
          <a:fillRef idx="1">
            <a:scrgbClr r="0" g="0" b="0"/>
          </a:fillRef>
          <a:effectRef idx="2">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
        <p:nvSpPr>
          <p:cNvPr id="54" name="Title 1"/>
          <p:cNvSpPr txBox="1">
            <a:spLocks/>
          </p:cNvSpPr>
          <p:nvPr/>
        </p:nvSpPr>
        <p:spPr>
          <a:xfrm rot="5400000">
            <a:off x="8966063" y="2864656"/>
            <a:ext cx="5539131" cy="4398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smtClean="0"/>
              <a:t>Accelerating Analytic Discovery</a:t>
            </a:r>
            <a:endParaRPr lang="en-US" sz="3200" dirty="0"/>
          </a:p>
        </p:txBody>
      </p:sp>
      <p:sp>
        <p:nvSpPr>
          <p:cNvPr id="7" name="TextBox 6"/>
          <p:cNvSpPr txBox="1"/>
          <p:nvPr/>
        </p:nvSpPr>
        <p:spPr>
          <a:xfrm>
            <a:off x="143425" y="84172"/>
            <a:ext cx="3759555" cy="523220"/>
          </a:xfrm>
          <a:prstGeom prst="rect">
            <a:avLst/>
          </a:prstGeom>
          <a:solidFill>
            <a:schemeClr val="accent6">
              <a:lumMod val="60000"/>
              <a:lumOff val="40000"/>
            </a:schemeClr>
          </a:solidFill>
        </p:spPr>
        <p:txBody>
          <a:bodyPr wrap="none" rtlCol="0">
            <a:spAutoFit/>
          </a:bodyPr>
          <a:lstStyle/>
          <a:p>
            <a:r>
              <a:rPr lang="en-US" sz="2800" dirty="0" smtClean="0"/>
              <a:t>Hadoop Implementation</a:t>
            </a:r>
            <a:endParaRPr lang="en-US" sz="2800" dirty="0"/>
          </a:p>
        </p:txBody>
      </p:sp>
    </p:spTree>
    <p:extLst>
      <p:ext uri="{BB962C8B-B14F-4D97-AF65-F5344CB8AC3E}">
        <p14:creationId xmlns:p14="http://schemas.microsoft.com/office/powerpoint/2010/main" val="1334516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87617" y="0"/>
            <a:ext cx="6720301" cy="6744259"/>
          </a:xfrm>
          <a:prstGeom prst="rect">
            <a:avLst/>
          </a:prstGeom>
        </p:spPr>
      </p:pic>
      <p:sp>
        <p:nvSpPr>
          <p:cNvPr id="3" name="TextBox 2"/>
          <p:cNvSpPr txBox="1"/>
          <p:nvPr/>
        </p:nvSpPr>
        <p:spPr>
          <a:xfrm>
            <a:off x="119270" y="149087"/>
            <a:ext cx="4244008" cy="523220"/>
          </a:xfrm>
          <a:prstGeom prst="rect">
            <a:avLst/>
          </a:prstGeom>
          <a:noFill/>
        </p:spPr>
        <p:txBody>
          <a:bodyPr wrap="square" rtlCol="0">
            <a:spAutoFit/>
          </a:bodyPr>
          <a:lstStyle/>
          <a:p>
            <a:r>
              <a:rPr lang="en-US" sz="2800" dirty="0" smtClean="0"/>
              <a:t>BCBSNC - Analytic Platform </a:t>
            </a:r>
            <a:endParaRPr lang="en-US" sz="2800" dirty="0"/>
          </a:p>
        </p:txBody>
      </p:sp>
      <p:sp>
        <p:nvSpPr>
          <p:cNvPr id="4" name="TextBox 3"/>
          <p:cNvSpPr txBox="1"/>
          <p:nvPr/>
        </p:nvSpPr>
        <p:spPr>
          <a:xfrm>
            <a:off x="258416" y="788818"/>
            <a:ext cx="4184374" cy="1477328"/>
          </a:xfrm>
          <a:prstGeom prst="rect">
            <a:avLst/>
          </a:prstGeom>
          <a:noFill/>
        </p:spPr>
        <p:txBody>
          <a:bodyPr wrap="square" rtlCol="0">
            <a:spAutoFit/>
          </a:bodyPr>
          <a:lstStyle/>
          <a:p>
            <a:r>
              <a:rPr lang="en-US" b="1" dirty="0">
                <a:solidFill>
                  <a:schemeClr val="accent1">
                    <a:lumMod val="75000"/>
                  </a:schemeClr>
                </a:solidFill>
              </a:rPr>
              <a:t>Hadoop Analytic Data Lake</a:t>
            </a:r>
          </a:p>
          <a:p>
            <a:pPr marL="285750" indent="-285750">
              <a:buFont typeface="Arial" panose="020B0604020202020204" pitchFamily="34" charset="0"/>
              <a:buChar char="•"/>
            </a:pPr>
            <a:r>
              <a:rPr lang="en-US" dirty="0"/>
              <a:t>Fast First Access</a:t>
            </a:r>
          </a:p>
          <a:p>
            <a:pPr marL="285750" indent="-285750">
              <a:buFont typeface="Arial" panose="020B0604020202020204" pitchFamily="34" charset="0"/>
              <a:buChar char="•"/>
            </a:pPr>
            <a:r>
              <a:rPr lang="en-US" dirty="0" smtClean="0"/>
              <a:t>Rapid Analytic Discovery</a:t>
            </a:r>
          </a:p>
          <a:p>
            <a:pPr marL="285750" indent="-285750">
              <a:buFont typeface="Arial" panose="020B0604020202020204" pitchFamily="34" charset="0"/>
              <a:buChar char="•"/>
            </a:pPr>
            <a:r>
              <a:rPr lang="en-US" dirty="0" smtClean="0"/>
              <a:t>Low cost compute and storage</a:t>
            </a:r>
          </a:p>
          <a:p>
            <a:pPr marL="285750" indent="-285750">
              <a:buFont typeface="Arial" panose="020B0604020202020204" pitchFamily="34" charset="0"/>
              <a:buChar char="•"/>
            </a:pPr>
            <a:r>
              <a:rPr lang="en-US" dirty="0" smtClean="0"/>
              <a:t>Variety of Open Source discovery tools</a:t>
            </a:r>
          </a:p>
        </p:txBody>
      </p:sp>
      <p:sp>
        <p:nvSpPr>
          <p:cNvPr id="5" name="TextBox 4"/>
          <p:cNvSpPr txBox="1"/>
          <p:nvPr/>
        </p:nvSpPr>
        <p:spPr>
          <a:xfrm>
            <a:off x="258416" y="2343820"/>
            <a:ext cx="4890053" cy="1477328"/>
          </a:xfrm>
          <a:prstGeom prst="rect">
            <a:avLst/>
          </a:prstGeom>
          <a:noFill/>
        </p:spPr>
        <p:txBody>
          <a:bodyPr wrap="square" rtlCol="0">
            <a:spAutoFit/>
          </a:bodyPr>
          <a:lstStyle/>
          <a:p>
            <a:r>
              <a:rPr lang="en-US" b="1" dirty="0" smtClean="0">
                <a:solidFill>
                  <a:schemeClr val="accent1">
                    <a:lumMod val="75000"/>
                  </a:schemeClr>
                </a:solidFill>
              </a:rPr>
              <a:t>RDBMS Data Warehouse</a:t>
            </a:r>
          </a:p>
          <a:p>
            <a:pPr marL="285750" indent="-285750">
              <a:buFont typeface="Arial" panose="020B0604020202020204" pitchFamily="34" charset="0"/>
              <a:buChar char="•"/>
            </a:pPr>
            <a:r>
              <a:rPr lang="en-US" dirty="0" smtClean="0"/>
              <a:t>Enterprise source for core data</a:t>
            </a:r>
            <a:endParaRPr lang="en-US" dirty="0"/>
          </a:p>
          <a:p>
            <a:pPr marL="285750" indent="-285750">
              <a:buFont typeface="Arial" panose="020B0604020202020204" pitchFamily="34" charset="0"/>
              <a:buChar char="•"/>
            </a:pPr>
            <a:r>
              <a:rPr lang="en-US" dirty="0" smtClean="0"/>
              <a:t>High performance with high concurrency</a:t>
            </a:r>
          </a:p>
          <a:p>
            <a:pPr marL="285750" indent="-285750">
              <a:buFont typeface="Arial" panose="020B0604020202020204" pitchFamily="34" charset="0"/>
              <a:buChar char="•"/>
            </a:pPr>
            <a:r>
              <a:rPr lang="en-US" dirty="0" smtClean="0"/>
              <a:t>Production process for scheduled loading</a:t>
            </a:r>
          </a:p>
          <a:p>
            <a:pPr marL="285750" indent="-285750">
              <a:buFont typeface="Arial" panose="020B0604020202020204" pitchFamily="34" charset="0"/>
              <a:buChar char="•"/>
            </a:pPr>
            <a:r>
              <a:rPr lang="en-US" dirty="0" smtClean="0"/>
              <a:t>Relational data model to support </a:t>
            </a:r>
            <a:r>
              <a:rPr lang="en-US" dirty="0" err="1" smtClean="0"/>
              <a:t>adhoc</a:t>
            </a:r>
            <a:r>
              <a:rPr lang="en-US" dirty="0" smtClean="0"/>
              <a:t> needs</a:t>
            </a:r>
          </a:p>
        </p:txBody>
      </p:sp>
      <p:sp>
        <p:nvSpPr>
          <p:cNvPr id="6" name="TextBox 5"/>
          <p:cNvSpPr txBox="1"/>
          <p:nvPr/>
        </p:nvSpPr>
        <p:spPr>
          <a:xfrm>
            <a:off x="258416" y="3898822"/>
            <a:ext cx="4890053" cy="1200329"/>
          </a:xfrm>
          <a:prstGeom prst="rect">
            <a:avLst/>
          </a:prstGeom>
          <a:noFill/>
        </p:spPr>
        <p:txBody>
          <a:bodyPr wrap="square" rtlCol="0">
            <a:spAutoFit/>
          </a:bodyPr>
          <a:lstStyle/>
          <a:p>
            <a:r>
              <a:rPr lang="en-US" b="1" dirty="0">
                <a:solidFill>
                  <a:schemeClr val="accent1">
                    <a:lumMod val="75000"/>
                  </a:schemeClr>
                </a:solidFill>
              </a:rPr>
              <a:t>Data Blending</a:t>
            </a:r>
          </a:p>
          <a:p>
            <a:pPr marL="285750" indent="-285750">
              <a:buFont typeface="Arial" panose="020B0604020202020204" pitchFamily="34" charset="0"/>
              <a:buChar char="•"/>
            </a:pPr>
            <a:r>
              <a:rPr lang="en-US" dirty="0" smtClean="0"/>
              <a:t>Data preparation for data engineers</a:t>
            </a:r>
            <a:endParaRPr lang="en-US" dirty="0"/>
          </a:p>
          <a:p>
            <a:pPr marL="285750" indent="-285750">
              <a:buFont typeface="Arial" panose="020B0604020202020204" pitchFamily="34" charset="0"/>
              <a:buChar char="•"/>
            </a:pPr>
            <a:r>
              <a:rPr lang="en-US" dirty="0" smtClean="0"/>
              <a:t>Used for BI and Reporting data prep</a:t>
            </a:r>
          </a:p>
          <a:p>
            <a:pPr marL="285750" indent="-285750">
              <a:buFont typeface="Arial" panose="020B0604020202020204" pitchFamily="34" charset="0"/>
              <a:buChar char="•"/>
            </a:pPr>
            <a:r>
              <a:rPr lang="en-US" dirty="0" smtClean="0"/>
              <a:t>Allow some scheduling and repeatability</a:t>
            </a:r>
          </a:p>
        </p:txBody>
      </p:sp>
      <p:sp>
        <p:nvSpPr>
          <p:cNvPr id="7" name="TextBox 6"/>
          <p:cNvSpPr txBox="1"/>
          <p:nvPr/>
        </p:nvSpPr>
        <p:spPr>
          <a:xfrm>
            <a:off x="258415" y="5176825"/>
            <a:ext cx="4890053" cy="1477328"/>
          </a:xfrm>
          <a:prstGeom prst="rect">
            <a:avLst/>
          </a:prstGeom>
          <a:noFill/>
        </p:spPr>
        <p:txBody>
          <a:bodyPr wrap="square" rtlCol="0">
            <a:spAutoFit/>
          </a:bodyPr>
          <a:lstStyle/>
          <a:p>
            <a:r>
              <a:rPr lang="en-US" b="1" dirty="0">
                <a:solidFill>
                  <a:schemeClr val="accent1">
                    <a:lumMod val="75000"/>
                  </a:schemeClr>
                </a:solidFill>
              </a:rPr>
              <a:t>BI and Reporting</a:t>
            </a:r>
          </a:p>
          <a:p>
            <a:pPr marL="285750" indent="-285750">
              <a:buFont typeface="Arial" panose="020B0604020202020204" pitchFamily="34" charset="0"/>
              <a:buChar char="•"/>
            </a:pPr>
            <a:r>
              <a:rPr lang="en-US" dirty="0" smtClean="0"/>
              <a:t>Descriptive and Diagnostic reports</a:t>
            </a:r>
            <a:endParaRPr lang="en-US" dirty="0"/>
          </a:p>
          <a:p>
            <a:pPr marL="285750" indent="-285750">
              <a:buFont typeface="Arial" panose="020B0604020202020204" pitchFamily="34" charset="0"/>
              <a:buChar char="•"/>
            </a:pPr>
            <a:r>
              <a:rPr lang="en-US" dirty="0" smtClean="0"/>
              <a:t>Leveraged by a large number of more casual information consumers</a:t>
            </a:r>
          </a:p>
          <a:p>
            <a:pPr marL="285750" indent="-285750">
              <a:buFont typeface="Arial" panose="020B0604020202020204" pitchFamily="34" charset="0"/>
              <a:buChar char="•"/>
            </a:pPr>
            <a:r>
              <a:rPr lang="en-US" dirty="0" smtClean="0"/>
              <a:t>Provides some interaction with information</a:t>
            </a:r>
          </a:p>
        </p:txBody>
      </p:sp>
      <p:pic>
        <p:nvPicPr>
          <p:cNvPr id="8" name="Picture 8" descr="http://www.brightfonts.com/uploads/brightfonts/hadoo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7767" y="2654968"/>
            <a:ext cx="1162038" cy="1580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2179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13041" y="3713377"/>
            <a:ext cx="10265011" cy="2471762"/>
          </a:xfrm>
          <a:prstGeom prst="rect">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14" descr="https://i2.wp.com/www.studentprojectguide.com/wp-content/uploads/2017/11/Hospital-Management-System.png?fit=457%2C3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70" y="155170"/>
            <a:ext cx="2633869" cy="1855811"/>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2413287" y="3837080"/>
            <a:ext cx="894522" cy="8945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b="1" dirty="0">
              <a:latin typeface="Arial Black" panose="020B0A04020102020204" pitchFamily="34" charset="0"/>
            </a:endParaRPr>
          </a:p>
        </p:txBody>
      </p:sp>
      <p:sp>
        <p:nvSpPr>
          <p:cNvPr id="13" name="TextBox 12"/>
          <p:cNvSpPr txBox="1"/>
          <p:nvPr/>
        </p:nvSpPr>
        <p:spPr>
          <a:xfrm>
            <a:off x="2254260" y="4034717"/>
            <a:ext cx="1232453" cy="523220"/>
          </a:xfrm>
          <a:prstGeom prst="rect">
            <a:avLst/>
          </a:prstGeom>
          <a:noFill/>
        </p:spPr>
        <p:txBody>
          <a:bodyPr wrap="square" rtlCol="0">
            <a:spAutoFit/>
          </a:bodyPr>
          <a:lstStyle/>
          <a:p>
            <a:pPr algn="ctr"/>
            <a:r>
              <a:rPr lang="en-US" sz="2800" b="1" dirty="0">
                <a:solidFill>
                  <a:schemeClr val="bg1"/>
                </a:solidFill>
                <a:latin typeface="Arial Black" panose="020B0A04020102020204" pitchFamily="34" charset="0"/>
              </a:rPr>
              <a:t>1</a:t>
            </a:r>
            <a:r>
              <a:rPr lang="en-US" sz="2800" b="1" dirty="0" smtClean="0">
                <a:solidFill>
                  <a:schemeClr val="bg1"/>
                </a:solidFill>
                <a:latin typeface="Arial Black" panose="020B0A04020102020204" pitchFamily="34" charset="0"/>
              </a:rPr>
              <a:t>00</a:t>
            </a:r>
            <a:endParaRPr lang="en-US" b="1" dirty="0">
              <a:solidFill>
                <a:schemeClr val="bg1"/>
              </a:solidFill>
              <a:latin typeface="Arial Black" panose="020B0A04020102020204" pitchFamily="34" charset="0"/>
            </a:endParaRPr>
          </a:p>
        </p:txBody>
      </p:sp>
      <p:sp>
        <p:nvSpPr>
          <p:cNvPr id="11" name="TextBox 10"/>
          <p:cNvSpPr txBox="1"/>
          <p:nvPr/>
        </p:nvSpPr>
        <p:spPr>
          <a:xfrm>
            <a:off x="3077716" y="4327907"/>
            <a:ext cx="1562356" cy="646331"/>
          </a:xfrm>
          <a:prstGeom prst="rect">
            <a:avLst/>
          </a:prstGeom>
          <a:noFill/>
        </p:spPr>
        <p:txBody>
          <a:bodyPr wrap="square" rtlCol="0">
            <a:spAutoFit/>
          </a:bodyPr>
          <a:lstStyle/>
          <a:p>
            <a:r>
              <a:rPr lang="en-US" dirty="0" smtClean="0"/>
              <a:t>Percent Open Source tools</a:t>
            </a:r>
            <a:endParaRPr lang="en-US" dirty="0"/>
          </a:p>
        </p:txBody>
      </p:sp>
      <p:sp>
        <p:nvSpPr>
          <p:cNvPr id="14" name="Oval 13"/>
          <p:cNvSpPr/>
          <p:nvPr/>
        </p:nvSpPr>
        <p:spPr>
          <a:xfrm>
            <a:off x="4955829" y="3844010"/>
            <a:ext cx="894522" cy="8945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b="1" dirty="0">
              <a:latin typeface="Arial Black" panose="020B0A04020102020204" pitchFamily="34" charset="0"/>
            </a:endParaRPr>
          </a:p>
        </p:txBody>
      </p:sp>
      <p:sp>
        <p:nvSpPr>
          <p:cNvPr id="15" name="TextBox 14"/>
          <p:cNvSpPr txBox="1"/>
          <p:nvPr/>
        </p:nvSpPr>
        <p:spPr>
          <a:xfrm>
            <a:off x="4805428" y="3974826"/>
            <a:ext cx="1232453" cy="710964"/>
          </a:xfrm>
          <a:prstGeom prst="rect">
            <a:avLst/>
          </a:prstGeom>
          <a:noFill/>
        </p:spPr>
        <p:txBody>
          <a:bodyPr wrap="square" rtlCol="0">
            <a:spAutoFit/>
          </a:bodyPr>
          <a:lstStyle/>
          <a:p>
            <a:pPr algn="ctr"/>
            <a:r>
              <a:rPr lang="en-US" sz="3600" b="1" dirty="0" smtClean="0">
                <a:solidFill>
                  <a:schemeClr val="bg1"/>
                </a:solidFill>
                <a:latin typeface="Arial Black" panose="020B0A04020102020204" pitchFamily="34" charset="0"/>
              </a:rPr>
              <a:t>8</a:t>
            </a:r>
            <a:endParaRPr lang="en-US" sz="2400" b="1" dirty="0">
              <a:solidFill>
                <a:schemeClr val="bg1"/>
              </a:solidFill>
              <a:latin typeface="Arial Black" panose="020B0A04020102020204" pitchFamily="34" charset="0"/>
            </a:endParaRPr>
          </a:p>
        </p:txBody>
      </p:sp>
      <p:sp>
        <p:nvSpPr>
          <p:cNvPr id="16" name="TextBox 15"/>
          <p:cNvSpPr txBox="1"/>
          <p:nvPr/>
        </p:nvSpPr>
        <p:spPr>
          <a:xfrm>
            <a:off x="5620258" y="4334837"/>
            <a:ext cx="1562356" cy="646331"/>
          </a:xfrm>
          <a:prstGeom prst="rect">
            <a:avLst/>
          </a:prstGeom>
          <a:noFill/>
        </p:spPr>
        <p:txBody>
          <a:bodyPr wrap="square" rtlCol="0">
            <a:spAutoFit/>
          </a:bodyPr>
          <a:lstStyle/>
          <a:p>
            <a:r>
              <a:rPr lang="en-US" dirty="0" smtClean="0"/>
              <a:t>Weeks, start to finish</a:t>
            </a:r>
            <a:endParaRPr lang="en-US" dirty="0"/>
          </a:p>
        </p:txBody>
      </p:sp>
      <p:sp>
        <p:nvSpPr>
          <p:cNvPr id="17" name="Oval 16"/>
          <p:cNvSpPr/>
          <p:nvPr/>
        </p:nvSpPr>
        <p:spPr>
          <a:xfrm>
            <a:off x="2413287" y="5052942"/>
            <a:ext cx="894522" cy="8945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b="1" dirty="0">
              <a:latin typeface="Arial Black" panose="020B0A04020102020204" pitchFamily="34" charset="0"/>
            </a:endParaRPr>
          </a:p>
        </p:txBody>
      </p:sp>
      <p:sp>
        <p:nvSpPr>
          <p:cNvPr id="18" name="TextBox 17"/>
          <p:cNvSpPr txBox="1"/>
          <p:nvPr/>
        </p:nvSpPr>
        <p:spPr>
          <a:xfrm>
            <a:off x="2254260" y="5250579"/>
            <a:ext cx="1232453" cy="523220"/>
          </a:xfrm>
          <a:prstGeom prst="rect">
            <a:avLst/>
          </a:prstGeom>
          <a:noFill/>
        </p:spPr>
        <p:txBody>
          <a:bodyPr wrap="square" rtlCol="0">
            <a:spAutoFit/>
          </a:bodyPr>
          <a:lstStyle/>
          <a:p>
            <a:pPr algn="ctr"/>
            <a:r>
              <a:rPr lang="en-US" sz="2800" b="1" dirty="0" smtClean="0">
                <a:solidFill>
                  <a:schemeClr val="bg1"/>
                </a:solidFill>
                <a:latin typeface="Arial Black" panose="020B0A04020102020204" pitchFamily="34" charset="0"/>
              </a:rPr>
              <a:t>85</a:t>
            </a:r>
            <a:endParaRPr lang="en-US" b="1" dirty="0">
              <a:solidFill>
                <a:schemeClr val="bg1"/>
              </a:solidFill>
              <a:latin typeface="Arial Black" panose="020B0A04020102020204" pitchFamily="34" charset="0"/>
            </a:endParaRPr>
          </a:p>
        </p:txBody>
      </p:sp>
      <p:sp>
        <p:nvSpPr>
          <p:cNvPr id="19" name="TextBox 18"/>
          <p:cNvSpPr txBox="1"/>
          <p:nvPr/>
        </p:nvSpPr>
        <p:spPr>
          <a:xfrm>
            <a:off x="3077716" y="5543769"/>
            <a:ext cx="2262938" cy="369332"/>
          </a:xfrm>
          <a:prstGeom prst="rect">
            <a:avLst/>
          </a:prstGeom>
          <a:noFill/>
        </p:spPr>
        <p:txBody>
          <a:bodyPr wrap="square" rtlCol="0">
            <a:spAutoFit/>
          </a:bodyPr>
          <a:lstStyle/>
          <a:p>
            <a:r>
              <a:rPr lang="en-US" dirty="0" smtClean="0"/>
              <a:t>Percent Accuracy</a:t>
            </a:r>
            <a:endParaRPr lang="en-US" dirty="0"/>
          </a:p>
        </p:txBody>
      </p:sp>
      <p:sp>
        <p:nvSpPr>
          <p:cNvPr id="20" name="TextBox 19"/>
          <p:cNvSpPr txBox="1"/>
          <p:nvPr/>
        </p:nvSpPr>
        <p:spPr>
          <a:xfrm>
            <a:off x="7498371" y="3950895"/>
            <a:ext cx="3698528"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Funded by IT</a:t>
            </a:r>
          </a:p>
          <a:p>
            <a:pPr marL="285750" indent="-285750">
              <a:buFont typeface="Arial" panose="020B0604020202020204" pitchFamily="34" charset="0"/>
              <a:buChar char="•"/>
            </a:pPr>
            <a:r>
              <a:rPr lang="en-US" dirty="0" smtClean="0"/>
              <a:t>Structured and Unstructured Data Sources</a:t>
            </a:r>
          </a:p>
          <a:p>
            <a:pPr marL="285750" indent="-285750">
              <a:buFont typeface="Arial" panose="020B0604020202020204" pitchFamily="34" charset="0"/>
              <a:buChar char="•"/>
            </a:pPr>
            <a:r>
              <a:rPr lang="en-US" dirty="0" smtClean="0"/>
              <a:t>Total cost $168k</a:t>
            </a:r>
          </a:p>
          <a:p>
            <a:pPr marL="285750" indent="-285750">
              <a:buFont typeface="Arial" panose="020B0604020202020204" pitchFamily="34" charset="0"/>
              <a:buChar char="•"/>
            </a:pPr>
            <a:r>
              <a:rPr lang="en-US" dirty="0" smtClean="0"/>
              <a:t>$760k/</a:t>
            </a:r>
            <a:r>
              <a:rPr lang="en-US" dirty="0" err="1" smtClean="0"/>
              <a:t>yr</a:t>
            </a:r>
            <a:r>
              <a:rPr lang="en-US" dirty="0" smtClean="0"/>
              <a:t> in Identified cost reduction</a:t>
            </a:r>
          </a:p>
          <a:p>
            <a:pPr marL="285750" indent="-285750">
              <a:buFont typeface="Arial" panose="020B0604020202020204" pitchFamily="34" charset="0"/>
              <a:buChar char="•"/>
            </a:pPr>
            <a:r>
              <a:rPr lang="en-US" dirty="0" smtClean="0"/>
              <a:t>Handed off to Enterprise Analytics</a:t>
            </a:r>
          </a:p>
          <a:p>
            <a:endParaRPr lang="en-US" dirty="0"/>
          </a:p>
        </p:txBody>
      </p:sp>
      <p:sp>
        <p:nvSpPr>
          <p:cNvPr id="23" name="Oval 22"/>
          <p:cNvSpPr/>
          <p:nvPr/>
        </p:nvSpPr>
        <p:spPr>
          <a:xfrm>
            <a:off x="4955928" y="5045482"/>
            <a:ext cx="894522" cy="8945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b="1" dirty="0">
              <a:latin typeface="Arial Black" panose="020B0A04020102020204" pitchFamily="34" charset="0"/>
            </a:endParaRPr>
          </a:p>
        </p:txBody>
      </p:sp>
      <p:sp>
        <p:nvSpPr>
          <p:cNvPr id="24" name="TextBox 23"/>
          <p:cNvSpPr txBox="1"/>
          <p:nvPr/>
        </p:nvSpPr>
        <p:spPr>
          <a:xfrm>
            <a:off x="4805527" y="5176298"/>
            <a:ext cx="1232453" cy="646331"/>
          </a:xfrm>
          <a:prstGeom prst="rect">
            <a:avLst/>
          </a:prstGeom>
          <a:noFill/>
        </p:spPr>
        <p:txBody>
          <a:bodyPr wrap="square" rtlCol="0">
            <a:spAutoFit/>
          </a:bodyPr>
          <a:lstStyle/>
          <a:p>
            <a:pPr algn="ctr"/>
            <a:r>
              <a:rPr lang="en-US" sz="3600" b="1" dirty="0" smtClean="0">
                <a:solidFill>
                  <a:schemeClr val="bg1"/>
                </a:solidFill>
                <a:latin typeface="Arial Black" panose="020B0A04020102020204" pitchFamily="34" charset="0"/>
              </a:rPr>
              <a:t>4:1</a:t>
            </a:r>
            <a:endParaRPr lang="en-US" sz="2400" b="1" dirty="0">
              <a:solidFill>
                <a:schemeClr val="bg1"/>
              </a:solidFill>
              <a:latin typeface="Arial Black" panose="020B0A04020102020204" pitchFamily="34" charset="0"/>
            </a:endParaRPr>
          </a:p>
        </p:txBody>
      </p:sp>
      <p:sp>
        <p:nvSpPr>
          <p:cNvPr id="25" name="TextBox 24"/>
          <p:cNvSpPr txBox="1"/>
          <p:nvPr/>
        </p:nvSpPr>
        <p:spPr>
          <a:xfrm>
            <a:off x="5620357" y="5536309"/>
            <a:ext cx="1562356" cy="646331"/>
          </a:xfrm>
          <a:prstGeom prst="rect">
            <a:avLst/>
          </a:prstGeom>
          <a:noFill/>
        </p:spPr>
        <p:txBody>
          <a:bodyPr wrap="square" rtlCol="0">
            <a:spAutoFit/>
          </a:bodyPr>
          <a:lstStyle/>
          <a:p>
            <a:r>
              <a:rPr lang="en-US" dirty="0" smtClean="0"/>
              <a:t>ROI on </a:t>
            </a:r>
            <a:br>
              <a:rPr lang="en-US" dirty="0" smtClean="0"/>
            </a:br>
            <a:r>
              <a:rPr lang="en-US" dirty="0" smtClean="0"/>
              <a:t>Engagement</a:t>
            </a:r>
            <a:endParaRPr lang="en-US" dirty="0"/>
          </a:p>
        </p:txBody>
      </p:sp>
      <p:sp>
        <p:nvSpPr>
          <p:cNvPr id="10" name="TextBox 9"/>
          <p:cNvSpPr txBox="1"/>
          <p:nvPr/>
        </p:nvSpPr>
        <p:spPr>
          <a:xfrm>
            <a:off x="2254260" y="239952"/>
            <a:ext cx="9245314" cy="523220"/>
          </a:xfrm>
          <a:prstGeom prst="rect">
            <a:avLst/>
          </a:prstGeom>
          <a:noFill/>
        </p:spPr>
        <p:txBody>
          <a:bodyPr wrap="square" rtlCol="0">
            <a:spAutoFit/>
          </a:bodyPr>
          <a:lstStyle/>
          <a:p>
            <a:r>
              <a:rPr lang="en-US" sz="2800" b="1" dirty="0" smtClean="0"/>
              <a:t>Analytics on Hadoop – Predicting Hospital Readmissions</a:t>
            </a:r>
            <a:endParaRPr lang="en-US" sz="2800" b="1" dirty="0"/>
          </a:p>
        </p:txBody>
      </p:sp>
      <p:sp>
        <p:nvSpPr>
          <p:cNvPr id="21" name="TextBox 20"/>
          <p:cNvSpPr txBox="1"/>
          <p:nvPr/>
        </p:nvSpPr>
        <p:spPr>
          <a:xfrm>
            <a:off x="1873563" y="1978551"/>
            <a:ext cx="9055745" cy="1477328"/>
          </a:xfrm>
          <a:prstGeom prst="rect">
            <a:avLst/>
          </a:prstGeom>
          <a:noFill/>
        </p:spPr>
        <p:txBody>
          <a:bodyPr wrap="square" rtlCol="0">
            <a:spAutoFit/>
          </a:bodyPr>
          <a:lstStyle/>
          <a:p>
            <a:r>
              <a:rPr lang="en-US" sz="2400" dirty="0" smtClean="0">
                <a:latin typeface="Calibri" panose="020F0502020204030204" pitchFamily="34" charset="0"/>
                <a:cs typeface="Calibri" panose="020F0502020204030204" pitchFamily="34" charset="0"/>
              </a:rPr>
              <a:t>“Can </a:t>
            </a:r>
            <a:r>
              <a:rPr lang="en-US" sz="2400" dirty="0">
                <a:latin typeface="Calibri" panose="020F0502020204030204" pitchFamily="34" charset="0"/>
                <a:cs typeface="Calibri" panose="020F0502020204030204" pitchFamily="34" charset="0"/>
              </a:rPr>
              <a:t>the combination of unstructured text from nurses’ notes and structured data such as the BCBSNC claims dataset be used to predict the likelihood for readmission within 30 </a:t>
            </a:r>
            <a:r>
              <a:rPr lang="en-US" sz="2400" dirty="0" smtClean="0">
                <a:latin typeface="Calibri" panose="020F0502020204030204" pitchFamily="34" charset="0"/>
                <a:cs typeface="Calibri" panose="020F0502020204030204" pitchFamily="34" charset="0"/>
              </a:rPr>
              <a:t>days?”</a:t>
            </a:r>
            <a:endParaRPr lang="en-US" sz="24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5428805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Image result for dollar squeezed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6690" y="2090577"/>
            <a:ext cx="1393609" cy="16173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light bulb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317" y="2090577"/>
            <a:ext cx="1025890" cy="11025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1975" y="4479266"/>
            <a:ext cx="4572000" cy="2057400"/>
          </a:xfrm>
          <a:prstGeom prst="rect">
            <a:avLst/>
          </a:prstGeom>
        </p:spPr>
      </p:pic>
      <p:sp>
        <p:nvSpPr>
          <p:cNvPr id="9" name="TextBox 8"/>
          <p:cNvSpPr txBox="1"/>
          <p:nvPr/>
        </p:nvSpPr>
        <p:spPr>
          <a:xfrm>
            <a:off x="854011" y="2691443"/>
            <a:ext cx="2527539" cy="523221"/>
          </a:xfrm>
          <a:prstGeom prst="rect">
            <a:avLst/>
          </a:prstGeom>
          <a:noFill/>
        </p:spPr>
        <p:txBody>
          <a:bodyPr wrap="square" rtlCol="0">
            <a:spAutoFit/>
          </a:bodyPr>
          <a:lstStyle/>
          <a:p>
            <a:pPr algn="ctr"/>
            <a:r>
              <a:rPr lang="en-US" sz="2800" b="1" dirty="0" smtClean="0"/>
              <a:t>A 1933 Startup</a:t>
            </a:r>
            <a:endParaRPr lang="en-US" sz="2800" b="1" dirty="0"/>
          </a:p>
        </p:txBody>
      </p:sp>
      <p:sp>
        <p:nvSpPr>
          <p:cNvPr id="10" name="TextBox 9"/>
          <p:cNvSpPr txBox="1"/>
          <p:nvPr/>
        </p:nvSpPr>
        <p:spPr>
          <a:xfrm>
            <a:off x="754806" y="3122765"/>
            <a:ext cx="2725948" cy="369332"/>
          </a:xfrm>
          <a:prstGeom prst="rect">
            <a:avLst/>
          </a:prstGeom>
          <a:noFill/>
        </p:spPr>
        <p:txBody>
          <a:bodyPr wrap="square" rtlCol="0">
            <a:spAutoFit/>
          </a:bodyPr>
          <a:lstStyle/>
          <a:p>
            <a:pPr algn="ctr"/>
            <a:r>
              <a:rPr lang="en-US" dirty="0" smtClean="0"/>
              <a:t>Hospital Care Association</a:t>
            </a:r>
            <a:endParaRPr lang="en-US" dirty="0"/>
          </a:p>
        </p:txBody>
      </p:sp>
      <p:sp>
        <p:nvSpPr>
          <p:cNvPr id="12" name="AutoShape 4" descr="Image result for light bulb 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extBox 15"/>
          <p:cNvSpPr txBox="1"/>
          <p:nvPr/>
        </p:nvSpPr>
        <p:spPr>
          <a:xfrm>
            <a:off x="4638130" y="1305004"/>
            <a:ext cx="2725948" cy="646331"/>
          </a:xfrm>
          <a:prstGeom prst="rect">
            <a:avLst/>
          </a:prstGeom>
          <a:noFill/>
        </p:spPr>
        <p:txBody>
          <a:bodyPr wrap="square" rtlCol="0">
            <a:spAutoFit/>
          </a:bodyPr>
          <a:lstStyle/>
          <a:p>
            <a:pPr algn="ctr"/>
            <a:r>
              <a:rPr lang="en-US" dirty="0" smtClean="0"/>
              <a:t>Independent companies covering 50 states</a:t>
            </a:r>
            <a:endParaRPr lang="en-US" dirty="0"/>
          </a:p>
        </p:txBody>
      </p:sp>
      <p:pic>
        <p:nvPicPr>
          <p:cNvPr id="1034" name="Picture 10" descr="Image result for BCBSNC map of n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59053" y="1951335"/>
            <a:ext cx="2634590" cy="102060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737334" y="693582"/>
            <a:ext cx="2527539" cy="769441"/>
          </a:xfrm>
          <a:prstGeom prst="rect">
            <a:avLst/>
          </a:prstGeom>
          <a:noFill/>
        </p:spPr>
        <p:txBody>
          <a:bodyPr wrap="square" rtlCol="0">
            <a:spAutoFit/>
          </a:bodyPr>
          <a:lstStyle/>
          <a:p>
            <a:pPr algn="ctr"/>
            <a:r>
              <a:rPr lang="en-US" sz="4400" b="1" dirty="0" smtClean="0"/>
              <a:t>36</a:t>
            </a:r>
            <a:endParaRPr lang="en-US" sz="4400" b="1" dirty="0"/>
          </a:p>
        </p:txBody>
      </p:sp>
      <p:sp>
        <p:nvSpPr>
          <p:cNvPr id="18" name="TextBox 17"/>
          <p:cNvSpPr txBox="1"/>
          <p:nvPr/>
        </p:nvSpPr>
        <p:spPr>
          <a:xfrm>
            <a:off x="8243975" y="2456694"/>
            <a:ext cx="2725948" cy="954107"/>
          </a:xfrm>
          <a:prstGeom prst="rect">
            <a:avLst/>
          </a:prstGeom>
          <a:noFill/>
        </p:spPr>
        <p:txBody>
          <a:bodyPr wrap="square" rtlCol="0">
            <a:spAutoFit/>
          </a:bodyPr>
          <a:lstStyle/>
          <a:p>
            <a:pPr algn="ctr"/>
            <a:r>
              <a:rPr lang="en-US" sz="2800" dirty="0" smtClean="0"/>
              <a:t>Fully Taxed</a:t>
            </a:r>
            <a:br>
              <a:rPr lang="en-US" sz="2800" dirty="0" smtClean="0"/>
            </a:br>
            <a:r>
              <a:rPr lang="en-US" sz="2800" dirty="0" smtClean="0"/>
              <a:t>Not For Profit</a:t>
            </a:r>
            <a:endParaRPr lang="en-US" sz="2800" dirty="0"/>
          </a:p>
        </p:txBody>
      </p:sp>
      <p:cxnSp>
        <p:nvCxnSpPr>
          <p:cNvPr id="14" name="Straight Connector 13"/>
          <p:cNvCxnSpPr/>
          <p:nvPr/>
        </p:nvCxnSpPr>
        <p:spPr>
          <a:xfrm>
            <a:off x="2391815" y="3770271"/>
            <a:ext cx="1280160" cy="9144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a:xfrm flipH="1">
            <a:off x="8274163" y="3776918"/>
            <a:ext cx="766320" cy="907753"/>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flipH="1" flipV="1">
            <a:off x="6059395" y="3193169"/>
            <a:ext cx="13601" cy="1137292"/>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518100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0" descr="https://tctechcrunch2011.files.wordpress.com/2015/04/azure-data-lake.png?w=73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2634" y="293787"/>
            <a:ext cx="3286026" cy="1847834"/>
          </a:xfrm>
          <a:prstGeom prst="rect">
            <a:avLst/>
          </a:prstGeom>
          <a:noFill/>
          <a:ln w="1905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 name="Picture 18" descr="https://d30y9cdsu7xlg0.cloudfront.net/png/200840-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4226" y="1049755"/>
            <a:ext cx="1364752" cy="136475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567046" y="539275"/>
            <a:ext cx="3475502" cy="9553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t>Ops</a:t>
            </a:r>
            <a:br>
              <a:rPr lang="en-US" sz="4000" b="1" dirty="0" smtClean="0"/>
            </a:br>
            <a:r>
              <a:rPr lang="en-US" sz="4000" b="1" dirty="0" smtClean="0"/>
              <a:t>Analytics</a:t>
            </a:r>
            <a:endParaRPr lang="en-US" sz="4000" b="1" dirty="0"/>
          </a:p>
        </p:txBody>
      </p:sp>
      <p:sp>
        <p:nvSpPr>
          <p:cNvPr id="5" name="Rectangle 4"/>
          <p:cNvSpPr/>
          <p:nvPr/>
        </p:nvSpPr>
        <p:spPr>
          <a:xfrm>
            <a:off x="4170870" y="373976"/>
            <a:ext cx="7764457" cy="2422174"/>
          </a:xfrm>
          <a:prstGeom prst="rect">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047738" y="210527"/>
            <a:ext cx="3601451"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r"/>
            <a:r>
              <a:rPr lang="en-US" sz="2400" dirty="0" smtClean="0"/>
              <a:t>Measurable Improvements</a:t>
            </a:r>
            <a:endParaRPr lang="en-US" sz="2400" dirty="0"/>
          </a:p>
        </p:txBody>
      </p:sp>
      <p:sp>
        <p:nvSpPr>
          <p:cNvPr id="7" name="TextBox 6"/>
          <p:cNvSpPr txBox="1"/>
          <p:nvPr/>
        </p:nvSpPr>
        <p:spPr>
          <a:xfrm>
            <a:off x="4249483" y="987753"/>
            <a:ext cx="2723322" cy="369332"/>
          </a:xfrm>
          <a:prstGeom prst="rect">
            <a:avLst/>
          </a:prstGeom>
          <a:noFill/>
        </p:spPr>
        <p:txBody>
          <a:bodyPr wrap="square" rtlCol="0">
            <a:spAutoFit/>
          </a:bodyPr>
          <a:lstStyle/>
          <a:p>
            <a:r>
              <a:rPr lang="en-US" dirty="0" smtClean="0"/>
              <a:t>Impact from new resource</a:t>
            </a:r>
            <a:endParaRPr lang="en-US" dirty="0"/>
          </a:p>
        </p:txBody>
      </p:sp>
      <p:sp>
        <p:nvSpPr>
          <p:cNvPr id="8" name="TextBox 7"/>
          <p:cNvSpPr txBox="1"/>
          <p:nvPr/>
        </p:nvSpPr>
        <p:spPr>
          <a:xfrm>
            <a:off x="4249482" y="1476705"/>
            <a:ext cx="2944608" cy="369332"/>
          </a:xfrm>
          <a:prstGeom prst="rect">
            <a:avLst/>
          </a:prstGeom>
          <a:noFill/>
        </p:spPr>
        <p:txBody>
          <a:bodyPr wrap="square" rtlCol="0">
            <a:spAutoFit/>
          </a:bodyPr>
          <a:lstStyle/>
          <a:p>
            <a:r>
              <a:rPr lang="en-US" dirty="0" smtClean="0"/>
              <a:t>Data for Model development </a:t>
            </a:r>
            <a:endParaRPr lang="en-US" dirty="0"/>
          </a:p>
        </p:txBody>
      </p:sp>
      <p:sp>
        <p:nvSpPr>
          <p:cNvPr id="9" name="TextBox 8"/>
          <p:cNvSpPr txBox="1"/>
          <p:nvPr/>
        </p:nvSpPr>
        <p:spPr>
          <a:xfrm>
            <a:off x="4264994" y="1965657"/>
            <a:ext cx="2244561" cy="369332"/>
          </a:xfrm>
          <a:prstGeom prst="rect">
            <a:avLst/>
          </a:prstGeom>
          <a:noFill/>
        </p:spPr>
        <p:txBody>
          <a:bodyPr wrap="square" rtlCol="0">
            <a:spAutoFit/>
          </a:bodyPr>
          <a:lstStyle/>
          <a:p>
            <a:r>
              <a:rPr lang="en-US" dirty="0" smtClean="0"/>
              <a:t>Time to insight</a:t>
            </a:r>
            <a:endParaRPr lang="en-US" sz="1200" dirty="0"/>
          </a:p>
        </p:txBody>
      </p:sp>
      <p:sp>
        <p:nvSpPr>
          <p:cNvPr id="10" name="Rectangle 9"/>
          <p:cNvSpPr/>
          <p:nvPr/>
        </p:nvSpPr>
        <p:spPr>
          <a:xfrm>
            <a:off x="7249621" y="791812"/>
            <a:ext cx="4514700" cy="1859960"/>
          </a:xfrm>
          <a:prstGeom prst="rect">
            <a:avLst/>
          </a:prstGeom>
          <a:solidFill>
            <a:schemeClr val="accent2">
              <a:lumMod val="40000"/>
              <a:lumOff val="6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338146" y="928730"/>
            <a:ext cx="1285984" cy="461665"/>
          </a:xfrm>
          <a:prstGeom prst="rect">
            <a:avLst/>
          </a:prstGeom>
          <a:noFill/>
        </p:spPr>
        <p:txBody>
          <a:bodyPr wrap="square" rtlCol="0">
            <a:spAutoFit/>
          </a:bodyPr>
          <a:lstStyle/>
          <a:p>
            <a:r>
              <a:rPr lang="en-US" sz="2400" b="1" dirty="0" smtClean="0">
                <a:solidFill>
                  <a:srgbClr val="C00000"/>
                </a:solidFill>
              </a:rPr>
              <a:t>6 weeks</a:t>
            </a:r>
            <a:endParaRPr lang="en-US" sz="2400" b="1" dirty="0">
              <a:solidFill>
                <a:srgbClr val="C00000"/>
              </a:solidFill>
            </a:endParaRPr>
          </a:p>
        </p:txBody>
      </p:sp>
      <p:sp>
        <p:nvSpPr>
          <p:cNvPr id="14" name="TextBox 13"/>
          <p:cNvSpPr txBox="1"/>
          <p:nvPr/>
        </p:nvSpPr>
        <p:spPr>
          <a:xfrm>
            <a:off x="10163505" y="900005"/>
            <a:ext cx="1542897" cy="461665"/>
          </a:xfrm>
          <a:prstGeom prst="rect">
            <a:avLst/>
          </a:prstGeom>
          <a:noFill/>
        </p:spPr>
        <p:txBody>
          <a:bodyPr wrap="square" rtlCol="0">
            <a:spAutoFit/>
          </a:bodyPr>
          <a:lstStyle/>
          <a:p>
            <a:r>
              <a:rPr lang="en-US" sz="2400" b="1" dirty="0" smtClean="0">
                <a:solidFill>
                  <a:schemeClr val="accent6">
                    <a:lumMod val="50000"/>
                  </a:schemeClr>
                </a:solidFill>
              </a:rPr>
              <a:t>3 days</a:t>
            </a:r>
            <a:endParaRPr lang="en-US" sz="1600" b="1" dirty="0">
              <a:solidFill>
                <a:schemeClr val="accent6">
                  <a:lumMod val="50000"/>
                </a:schemeClr>
              </a:solidFill>
            </a:endParaRPr>
          </a:p>
        </p:txBody>
      </p:sp>
      <p:sp>
        <p:nvSpPr>
          <p:cNvPr id="17" name="Striped Right Arrow 16"/>
          <p:cNvSpPr/>
          <p:nvPr/>
        </p:nvSpPr>
        <p:spPr>
          <a:xfrm>
            <a:off x="8942883" y="961524"/>
            <a:ext cx="961112" cy="1514107"/>
          </a:xfrm>
          <a:prstGeom prst="strip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TextBox 17"/>
          <p:cNvSpPr txBox="1"/>
          <p:nvPr/>
        </p:nvSpPr>
        <p:spPr>
          <a:xfrm>
            <a:off x="7338146" y="1404594"/>
            <a:ext cx="1285984" cy="461665"/>
          </a:xfrm>
          <a:prstGeom prst="rect">
            <a:avLst/>
          </a:prstGeom>
          <a:noFill/>
        </p:spPr>
        <p:txBody>
          <a:bodyPr wrap="square" rtlCol="0">
            <a:spAutoFit/>
          </a:bodyPr>
          <a:lstStyle/>
          <a:p>
            <a:r>
              <a:rPr lang="en-US" sz="2400" b="1" dirty="0" smtClean="0">
                <a:solidFill>
                  <a:srgbClr val="C00000"/>
                </a:solidFill>
              </a:rPr>
              <a:t>Sample</a:t>
            </a:r>
            <a:endParaRPr lang="en-US" sz="2400" b="1" dirty="0">
              <a:solidFill>
                <a:srgbClr val="C00000"/>
              </a:solidFill>
            </a:endParaRPr>
          </a:p>
        </p:txBody>
      </p:sp>
      <p:sp>
        <p:nvSpPr>
          <p:cNvPr id="19" name="TextBox 18"/>
          <p:cNvSpPr txBox="1"/>
          <p:nvPr/>
        </p:nvSpPr>
        <p:spPr>
          <a:xfrm>
            <a:off x="10163505" y="1375869"/>
            <a:ext cx="1542897" cy="461665"/>
          </a:xfrm>
          <a:prstGeom prst="rect">
            <a:avLst/>
          </a:prstGeom>
          <a:noFill/>
        </p:spPr>
        <p:txBody>
          <a:bodyPr wrap="square" rtlCol="0">
            <a:spAutoFit/>
          </a:bodyPr>
          <a:lstStyle/>
          <a:p>
            <a:r>
              <a:rPr lang="en-US" sz="2400" b="1" dirty="0" smtClean="0">
                <a:solidFill>
                  <a:schemeClr val="accent6">
                    <a:lumMod val="50000"/>
                  </a:schemeClr>
                </a:solidFill>
              </a:rPr>
              <a:t>Full</a:t>
            </a:r>
            <a:endParaRPr lang="en-US" sz="1600" b="1" dirty="0">
              <a:solidFill>
                <a:schemeClr val="accent6">
                  <a:lumMod val="50000"/>
                </a:schemeClr>
              </a:solidFill>
            </a:endParaRPr>
          </a:p>
        </p:txBody>
      </p:sp>
      <p:sp>
        <p:nvSpPr>
          <p:cNvPr id="20" name="TextBox 19"/>
          <p:cNvSpPr txBox="1"/>
          <p:nvPr/>
        </p:nvSpPr>
        <p:spPr>
          <a:xfrm>
            <a:off x="7338146" y="1874636"/>
            <a:ext cx="1285984" cy="461665"/>
          </a:xfrm>
          <a:prstGeom prst="rect">
            <a:avLst/>
          </a:prstGeom>
          <a:noFill/>
        </p:spPr>
        <p:txBody>
          <a:bodyPr wrap="square" rtlCol="0">
            <a:spAutoFit/>
          </a:bodyPr>
          <a:lstStyle/>
          <a:p>
            <a:r>
              <a:rPr lang="en-US" sz="2400" b="1" dirty="0" smtClean="0">
                <a:solidFill>
                  <a:srgbClr val="C00000"/>
                </a:solidFill>
              </a:rPr>
              <a:t>6 weeks</a:t>
            </a:r>
            <a:endParaRPr lang="en-US" sz="2400" b="1" dirty="0">
              <a:solidFill>
                <a:srgbClr val="C00000"/>
              </a:solidFill>
            </a:endParaRPr>
          </a:p>
        </p:txBody>
      </p:sp>
      <p:sp>
        <p:nvSpPr>
          <p:cNvPr id="21" name="TextBox 20"/>
          <p:cNvSpPr txBox="1"/>
          <p:nvPr/>
        </p:nvSpPr>
        <p:spPr>
          <a:xfrm>
            <a:off x="10163505" y="1845911"/>
            <a:ext cx="1542897" cy="461665"/>
          </a:xfrm>
          <a:prstGeom prst="rect">
            <a:avLst/>
          </a:prstGeom>
          <a:noFill/>
        </p:spPr>
        <p:txBody>
          <a:bodyPr wrap="square" rtlCol="0">
            <a:spAutoFit/>
          </a:bodyPr>
          <a:lstStyle/>
          <a:p>
            <a:r>
              <a:rPr lang="en-US" sz="2400" b="1" dirty="0" smtClean="0">
                <a:solidFill>
                  <a:schemeClr val="accent6">
                    <a:lumMod val="50000"/>
                  </a:schemeClr>
                </a:solidFill>
              </a:rPr>
              <a:t>1 week</a:t>
            </a:r>
            <a:endParaRPr lang="en-US" sz="1600" b="1" dirty="0">
              <a:solidFill>
                <a:schemeClr val="accent6">
                  <a:lumMod val="50000"/>
                </a:schemeClr>
              </a:solidFill>
            </a:endParaRPr>
          </a:p>
        </p:txBody>
      </p:sp>
      <p:sp>
        <p:nvSpPr>
          <p:cNvPr id="25" name="Rectangle 24"/>
          <p:cNvSpPr/>
          <p:nvPr/>
        </p:nvSpPr>
        <p:spPr>
          <a:xfrm>
            <a:off x="2592297" y="3932689"/>
            <a:ext cx="9459614" cy="2508218"/>
          </a:xfrm>
          <a:prstGeom prst="rect">
            <a:avLst/>
          </a:prstGeom>
          <a:solidFill>
            <a:schemeClr val="accent6">
              <a:lumMod val="75000"/>
            </a:schemeClr>
          </a:solidFill>
          <a:ln w="19050"/>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833298" y="4074889"/>
            <a:ext cx="7494104" cy="584775"/>
          </a:xfrm>
          <a:prstGeom prst="rect">
            <a:avLst/>
          </a:prstGeom>
          <a:noFill/>
        </p:spPr>
        <p:txBody>
          <a:bodyPr wrap="square" rtlCol="0">
            <a:spAutoFit/>
          </a:bodyPr>
          <a:lstStyle/>
          <a:p>
            <a:r>
              <a:rPr lang="en-US" sz="3200" dirty="0" smtClean="0"/>
              <a:t>Impossible to DONE in 3 days!</a:t>
            </a:r>
            <a:endParaRPr lang="en-US" sz="3200" dirty="0"/>
          </a:p>
        </p:txBody>
      </p:sp>
      <p:sp>
        <p:nvSpPr>
          <p:cNvPr id="27" name="TextBox 26"/>
          <p:cNvSpPr txBox="1"/>
          <p:nvPr/>
        </p:nvSpPr>
        <p:spPr>
          <a:xfrm>
            <a:off x="4044101" y="4665689"/>
            <a:ext cx="7663070"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6 Terabytes of ‘unplanned’ space</a:t>
            </a:r>
          </a:p>
          <a:p>
            <a:pPr marL="285750" indent="-285750">
              <a:buFont typeface="Arial" panose="020B0604020202020204" pitchFamily="34" charset="0"/>
              <a:buChar char="•"/>
            </a:pPr>
            <a:r>
              <a:rPr lang="en-US" sz="2000" dirty="0" smtClean="0"/>
              <a:t>Billions of computations on full volume data</a:t>
            </a:r>
          </a:p>
          <a:p>
            <a:pPr marL="285750" indent="-285750">
              <a:buFont typeface="Arial" panose="020B0604020202020204" pitchFamily="34" charset="0"/>
              <a:buChar char="•"/>
            </a:pPr>
            <a:r>
              <a:rPr lang="en-US" sz="2000" dirty="0" smtClean="0"/>
              <a:t>Enterprise Analytics Analyst had limited experience with Hadoop</a:t>
            </a:r>
          </a:p>
          <a:p>
            <a:pPr marL="285750" indent="-285750">
              <a:buFont typeface="Arial" panose="020B0604020202020204" pitchFamily="34" charset="0"/>
              <a:buChar char="•"/>
            </a:pPr>
            <a:r>
              <a:rPr lang="en-US" sz="2000" dirty="0" smtClean="0"/>
              <a:t>Benchmarks led to insights being added to Medical Expense and Total Market Price Dashboards</a:t>
            </a:r>
            <a:endParaRPr lang="en-US" sz="2000" dirty="0"/>
          </a:p>
        </p:txBody>
      </p:sp>
      <p:pic>
        <p:nvPicPr>
          <p:cNvPr id="28" name="Picture 16" descr="https://upload.wikimedia.org/wikipedia/en/thumb/2/2c/Truven_Health_Analytics_Logo.png/280px-Truven_Health_Analytics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96" y="4244163"/>
            <a:ext cx="2374288" cy="83100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upload.wikimedia.org/wikipedia/commons/thumb/0/0e/Hadoop_logo.svg/1000px-Hadoop_logo.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2292" y="4974329"/>
            <a:ext cx="2199578" cy="56969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rot="20404049">
            <a:off x="1032261" y="4856997"/>
            <a:ext cx="470000" cy="307777"/>
          </a:xfrm>
          <a:prstGeom prst="rect">
            <a:avLst/>
          </a:prstGeom>
          <a:noFill/>
        </p:spPr>
        <p:txBody>
          <a:bodyPr wrap="none" rtlCol="0">
            <a:spAutoFit/>
          </a:bodyPr>
          <a:lstStyle/>
          <a:p>
            <a:r>
              <a:rPr lang="en-US" sz="1400" dirty="0" smtClean="0">
                <a:latin typeface="Comic Sans MS" panose="030F0702030302020204" pitchFamily="66" charset="0"/>
              </a:rPr>
              <a:t>ON</a:t>
            </a:r>
            <a:endParaRPr lang="en-US" sz="1400" dirty="0">
              <a:latin typeface="Comic Sans MS" panose="030F0702030302020204" pitchFamily="66" charset="0"/>
            </a:endParaRPr>
          </a:p>
        </p:txBody>
      </p:sp>
      <p:cxnSp>
        <p:nvCxnSpPr>
          <p:cNvPr id="32" name="Straight Connector 31"/>
          <p:cNvCxnSpPr/>
          <p:nvPr/>
        </p:nvCxnSpPr>
        <p:spPr>
          <a:xfrm>
            <a:off x="322634" y="3368842"/>
            <a:ext cx="11612693"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6926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734" y="464952"/>
            <a:ext cx="8392820" cy="902167"/>
          </a:xfrm>
        </p:spPr>
        <p:txBody>
          <a:bodyPr/>
          <a:lstStyle/>
          <a:p>
            <a:r>
              <a:rPr lang="en-US" dirty="0" smtClean="0"/>
              <a:t>Oh, The Places We’ll Go, Today! </a:t>
            </a:r>
            <a:endParaRPr lang="en-US" dirty="0"/>
          </a:p>
        </p:txBody>
      </p:sp>
      <p:cxnSp>
        <p:nvCxnSpPr>
          <p:cNvPr id="4" name="Straight Arrow Connector 3"/>
          <p:cNvCxnSpPr/>
          <p:nvPr/>
        </p:nvCxnSpPr>
        <p:spPr>
          <a:xfrm flipV="1">
            <a:off x="838200" y="3317631"/>
            <a:ext cx="10626969" cy="117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260228" y="2168020"/>
            <a:ext cx="1078523" cy="707886"/>
          </a:xfrm>
          <a:prstGeom prst="rect">
            <a:avLst/>
          </a:prstGeom>
          <a:noFill/>
        </p:spPr>
        <p:txBody>
          <a:bodyPr wrap="square" rtlCol="0">
            <a:spAutoFit/>
          </a:bodyPr>
          <a:lstStyle/>
          <a:p>
            <a:pPr algn="ctr"/>
            <a:r>
              <a:rPr lang="en-US" sz="2400" b="1" dirty="0" smtClean="0"/>
              <a:t>Who</a:t>
            </a:r>
          </a:p>
          <a:p>
            <a:pPr algn="ctr"/>
            <a:r>
              <a:rPr lang="en-US" sz="1600" dirty="0" smtClean="0"/>
              <a:t>are we</a:t>
            </a:r>
            <a:endParaRPr lang="en-US" sz="1600" dirty="0"/>
          </a:p>
        </p:txBody>
      </p:sp>
      <p:sp>
        <p:nvSpPr>
          <p:cNvPr id="7" name="TextBox 6"/>
          <p:cNvSpPr txBox="1"/>
          <p:nvPr/>
        </p:nvSpPr>
        <p:spPr>
          <a:xfrm>
            <a:off x="2488222" y="3794963"/>
            <a:ext cx="1078523" cy="954107"/>
          </a:xfrm>
          <a:prstGeom prst="rect">
            <a:avLst/>
          </a:prstGeom>
          <a:noFill/>
        </p:spPr>
        <p:txBody>
          <a:bodyPr wrap="square" rtlCol="0">
            <a:spAutoFit/>
          </a:bodyPr>
          <a:lstStyle/>
          <a:p>
            <a:pPr algn="ctr"/>
            <a:r>
              <a:rPr lang="en-US" sz="2400" b="1" dirty="0" smtClean="0"/>
              <a:t>Why</a:t>
            </a:r>
          </a:p>
          <a:p>
            <a:pPr algn="ctr"/>
            <a:r>
              <a:rPr lang="en-US" sz="1600" dirty="0"/>
              <a:t>a</a:t>
            </a:r>
            <a:r>
              <a:rPr lang="en-US" sz="1600" dirty="0" smtClean="0"/>
              <a:t>re we changing</a:t>
            </a:r>
            <a:endParaRPr lang="en-US" sz="1600" dirty="0"/>
          </a:p>
        </p:txBody>
      </p:sp>
      <p:sp>
        <p:nvSpPr>
          <p:cNvPr id="8" name="TextBox 7"/>
          <p:cNvSpPr txBox="1"/>
          <p:nvPr/>
        </p:nvSpPr>
        <p:spPr>
          <a:xfrm>
            <a:off x="4255479" y="2168020"/>
            <a:ext cx="2063262" cy="707886"/>
          </a:xfrm>
          <a:prstGeom prst="rect">
            <a:avLst/>
          </a:prstGeom>
          <a:noFill/>
        </p:spPr>
        <p:txBody>
          <a:bodyPr wrap="square" rtlCol="0">
            <a:spAutoFit/>
          </a:bodyPr>
          <a:lstStyle/>
          <a:p>
            <a:pPr algn="ctr"/>
            <a:r>
              <a:rPr lang="en-US" sz="2400" b="1" dirty="0" smtClean="0"/>
              <a:t>What</a:t>
            </a:r>
          </a:p>
          <a:p>
            <a:pPr algn="ctr"/>
            <a:r>
              <a:rPr lang="en-US" sz="1600" dirty="0"/>
              <a:t>a</a:t>
            </a:r>
            <a:r>
              <a:rPr lang="en-US" sz="1600" dirty="0" smtClean="0"/>
              <a:t>re we doing</a:t>
            </a:r>
            <a:endParaRPr lang="en-US" sz="1600" dirty="0"/>
          </a:p>
        </p:txBody>
      </p:sp>
      <p:sp>
        <p:nvSpPr>
          <p:cNvPr id="9" name="TextBox 8"/>
          <p:cNvSpPr txBox="1"/>
          <p:nvPr/>
        </p:nvSpPr>
        <p:spPr>
          <a:xfrm>
            <a:off x="7373813" y="3794963"/>
            <a:ext cx="1078523" cy="954107"/>
          </a:xfrm>
          <a:prstGeom prst="rect">
            <a:avLst/>
          </a:prstGeom>
          <a:noFill/>
        </p:spPr>
        <p:txBody>
          <a:bodyPr wrap="square" rtlCol="0">
            <a:spAutoFit/>
          </a:bodyPr>
          <a:lstStyle/>
          <a:p>
            <a:pPr algn="ctr"/>
            <a:r>
              <a:rPr lang="en-US" sz="2400" b="1" dirty="0" smtClean="0"/>
              <a:t>How</a:t>
            </a:r>
          </a:p>
          <a:p>
            <a:pPr algn="ctr"/>
            <a:r>
              <a:rPr lang="en-US" sz="1600" dirty="0"/>
              <a:t>a</a:t>
            </a:r>
            <a:r>
              <a:rPr lang="en-US" sz="1600" dirty="0" smtClean="0"/>
              <a:t>re things better</a:t>
            </a:r>
            <a:endParaRPr lang="en-US" sz="1600" dirty="0"/>
          </a:p>
        </p:txBody>
      </p:sp>
      <p:sp>
        <p:nvSpPr>
          <p:cNvPr id="10" name="TextBox 9"/>
          <p:cNvSpPr txBox="1"/>
          <p:nvPr/>
        </p:nvSpPr>
        <p:spPr>
          <a:xfrm>
            <a:off x="9143997" y="2168020"/>
            <a:ext cx="1078523" cy="707886"/>
          </a:xfrm>
          <a:prstGeom prst="rect">
            <a:avLst/>
          </a:prstGeom>
          <a:noFill/>
        </p:spPr>
        <p:txBody>
          <a:bodyPr wrap="square" rtlCol="0">
            <a:spAutoFit/>
          </a:bodyPr>
          <a:lstStyle/>
          <a:p>
            <a:pPr algn="ctr"/>
            <a:r>
              <a:rPr lang="en-US" sz="2400" b="1" dirty="0" smtClean="0"/>
              <a:t>What</a:t>
            </a:r>
          </a:p>
          <a:p>
            <a:pPr algn="ctr"/>
            <a:r>
              <a:rPr lang="en-US" sz="1600" dirty="0" smtClean="0"/>
              <a:t>Is next</a:t>
            </a:r>
            <a:endParaRPr lang="en-US" sz="1600" dirty="0"/>
          </a:p>
        </p:txBody>
      </p:sp>
      <p:sp>
        <p:nvSpPr>
          <p:cNvPr id="11" name="TextBox 10"/>
          <p:cNvSpPr txBox="1"/>
          <p:nvPr/>
        </p:nvSpPr>
        <p:spPr>
          <a:xfrm>
            <a:off x="10041292" y="3801309"/>
            <a:ext cx="1672989" cy="701540"/>
          </a:xfrm>
          <a:prstGeom prst="rect">
            <a:avLst/>
          </a:prstGeom>
          <a:noFill/>
        </p:spPr>
        <p:txBody>
          <a:bodyPr wrap="square" rtlCol="0">
            <a:spAutoFit/>
          </a:bodyPr>
          <a:lstStyle/>
          <a:p>
            <a:pPr algn="ctr"/>
            <a:r>
              <a:rPr lang="en-US" sz="2400" b="1" dirty="0" smtClean="0"/>
              <a:t>Questions?</a:t>
            </a:r>
          </a:p>
          <a:p>
            <a:pPr algn="ctr"/>
            <a:r>
              <a:rPr lang="en-US" sz="1600" dirty="0" smtClean="0"/>
              <a:t>you may have</a:t>
            </a:r>
            <a:endParaRPr lang="en-US" sz="1600" dirty="0"/>
          </a:p>
        </p:txBody>
      </p:sp>
      <p:cxnSp>
        <p:nvCxnSpPr>
          <p:cNvPr id="13" name="Straight Connector 12"/>
          <p:cNvCxnSpPr/>
          <p:nvPr/>
        </p:nvCxnSpPr>
        <p:spPr>
          <a:xfrm>
            <a:off x="1324707"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274278"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798278"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646985"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061939"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374924"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0322" y="5432263"/>
            <a:ext cx="2428177" cy="1092679"/>
          </a:xfrm>
          <a:prstGeom prst="rect">
            <a:avLst/>
          </a:prstGeom>
        </p:spPr>
      </p:pic>
      <p:cxnSp>
        <p:nvCxnSpPr>
          <p:cNvPr id="5" name="Straight Connector 4"/>
          <p:cNvCxnSpPr/>
          <p:nvPr/>
        </p:nvCxnSpPr>
        <p:spPr>
          <a:xfrm>
            <a:off x="838200" y="3329352"/>
            <a:ext cx="8223739"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pic>
        <p:nvPicPr>
          <p:cNvPr id="11266" name="Picture 2" descr="Image result for you are here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91179" y="2953450"/>
            <a:ext cx="454505" cy="45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6370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mg.huffingtonpost.com/asset/58e3c80616000029004d8aba.jpeg?ops=scalefit_820_noupsc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4277" y="2056980"/>
            <a:ext cx="4669898" cy="29180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www.dorkingnetballclub.co.uk/uploads/6/7/9/2/6792245/2780522_ori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1921" y="1353234"/>
            <a:ext cx="1468215" cy="10668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886641" y="189900"/>
            <a:ext cx="4519690" cy="523220"/>
          </a:xfrm>
          <a:prstGeom prst="rect">
            <a:avLst/>
          </a:prstGeom>
          <a:solidFill>
            <a:schemeClr val="accent1">
              <a:lumMod val="20000"/>
              <a:lumOff val="80000"/>
            </a:schemeClr>
          </a:solidFill>
        </p:spPr>
        <p:txBody>
          <a:bodyPr wrap="square" rtlCol="0">
            <a:spAutoFit/>
          </a:bodyPr>
          <a:lstStyle/>
          <a:p>
            <a:pPr algn="ctr"/>
            <a:r>
              <a:rPr lang="en-US" sz="2800" dirty="0" smtClean="0"/>
              <a:t>A Word on Collaboration</a:t>
            </a:r>
            <a:endParaRPr lang="en-US" sz="2800" dirty="0"/>
          </a:p>
        </p:txBody>
      </p:sp>
      <p:pic>
        <p:nvPicPr>
          <p:cNvPr id="6148" name="Picture 4" descr="https://higherlogicdownload.s3.amazonaws.com/CALSAE/4f84fca3-d13c-4e4c-874a-8cf26d12d24b/UploadedImages/Events/Events/Insights/Insights%20Logo_we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612" y="1074066"/>
            <a:ext cx="1245823" cy="11728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5386" y="1607495"/>
            <a:ext cx="1264577" cy="400110"/>
          </a:xfrm>
          <a:prstGeom prst="rect">
            <a:avLst/>
          </a:prstGeom>
          <a:noFill/>
        </p:spPr>
        <p:txBody>
          <a:bodyPr wrap="none" rtlCol="0">
            <a:spAutoFit/>
          </a:bodyPr>
          <a:lstStyle/>
          <a:p>
            <a:r>
              <a:rPr lang="en-US" sz="2000" dirty="0" smtClean="0"/>
              <a:t>Evening of</a:t>
            </a:r>
            <a:endParaRPr lang="en-US" sz="2000" dirty="0"/>
          </a:p>
        </p:txBody>
      </p:sp>
      <p:pic>
        <p:nvPicPr>
          <p:cNvPr id="614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17388" y="892890"/>
            <a:ext cx="2301599" cy="1535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4472781" y="1055666"/>
            <a:ext cx="3912043" cy="830997"/>
          </a:xfrm>
          <a:prstGeom prst="rect">
            <a:avLst/>
          </a:prstGeom>
          <a:noFill/>
        </p:spPr>
        <p:txBody>
          <a:bodyPr wrap="square" rtlCol="0">
            <a:spAutoFit/>
          </a:bodyPr>
          <a:lstStyle/>
          <a:p>
            <a:r>
              <a:rPr lang="en-US" sz="2400" dirty="0" smtClean="0">
                <a:ln w="0"/>
                <a:effectLst>
                  <a:outerShdw blurRad="38100" dist="19050" dir="2700000" algn="tl" rotWithShape="0">
                    <a:schemeClr val="dk1">
                      <a:alpha val="40000"/>
                    </a:schemeClr>
                  </a:outerShdw>
                </a:effectLst>
                <a:latin typeface="Arial Black" panose="020B0A04020102020204" pitchFamily="34" charset="0"/>
              </a:rPr>
              <a:t>Data </a:t>
            </a:r>
            <a:r>
              <a:rPr lang="en-US" sz="2000" dirty="0" smtClean="0">
                <a:ln w="0"/>
                <a:effectLst>
                  <a:outerShdw blurRad="38100" dist="19050" dir="2700000" algn="tl" rotWithShape="0">
                    <a:schemeClr val="dk1">
                      <a:alpha val="40000"/>
                    </a:schemeClr>
                  </a:outerShdw>
                </a:effectLst>
                <a:latin typeface="Arial Black" panose="020B0A04020102020204" pitchFamily="34" charset="0"/>
              </a:rPr>
              <a:t>&amp;</a:t>
            </a:r>
            <a:r>
              <a:rPr lang="en-US" sz="2400" dirty="0" smtClean="0">
                <a:ln w="0"/>
                <a:effectLst>
                  <a:outerShdw blurRad="38100" dist="19050" dir="2700000" algn="tl" rotWithShape="0">
                    <a:schemeClr val="dk1">
                      <a:alpha val="40000"/>
                    </a:schemeClr>
                  </a:outerShdw>
                </a:effectLst>
                <a:latin typeface="Arial Black" panose="020B0A04020102020204" pitchFamily="34" charset="0"/>
              </a:rPr>
              <a:t> Analytics Leadership</a:t>
            </a:r>
            <a:endParaRPr lang="en-US" sz="2400" dirty="0">
              <a:ln w="0"/>
              <a:effectLst>
                <a:outerShdw blurRad="38100" dist="19050" dir="2700000" algn="tl" rotWithShape="0">
                  <a:schemeClr val="dk1">
                    <a:alpha val="40000"/>
                  </a:schemeClr>
                </a:outerShdw>
              </a:effectLst>
              <a:latin typeface="Arial Black" panose="020B0A04020102020204" pitchFamily="34" charset="0"/>
            </a:endParaRPr>
          </a:p>
        </p:txBody>
      </p:sp>
      <p:pic>
        <p:nvPicPr>
          <p:cNvPr id="6150" name="Picture 1" descr="image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1999" y="3325486"/>
            <a:ext cx="2005645" cy="108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0" descr="https://uuplanet.files.wordpress.com/2015/08/social.jpg?w=120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33198" y="3334866"/>
            <a:ext cx="2391879" cy="13235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14228" y="3316902"/>
            <a:ext cx="2553106" cy="523220"/>
          </a:xfrm>
          <a:prstGeom prst="rect">
            <a:avLst/>
          </a:prstGeom>
          <a:noFill/>
        </p:spPr>
        <p:txBody>
          <a:bodyPr wrap="square" rtlCol="0">
            <a:spAutoFit/>
          </a:bodyPr>
          <a:lstStyle/>
          <a:p>
            <a:pPr algn="ctr"/>
            <a:r>
              <a:rPr lang="en-US" sz="2800" dirty="0" smtClean="0"/>
              <a:t>OMNICHANNEL</a:t>
            </a:r>
            <a:endParaRPr lang="en-US" sz="2800" dirty="0"/>
          </a:p>
        </p:txBody>
      </p:sp>
      <p:sp>
        <p:nvSpPr>
          <p:cNvPr id="14" name="TextBox 13"/>
          <p:cNvSpPr txBox="1"/>
          <p:nvPr/>
        </p:nvSpPr>
        <p:spPr>
          <a:xfrm>
            <a:off x="10230537" y="4222816"/>
            <a:ext cx="1429834" cy="369332"/>
          </a:xfrm>
          <a:prstGeom prst="rect">
            <a:avLst/>
          </a:prstGeom>
          <a:noFill/>
        </p:spPr>
        <p:txBody>
          <a:bodyPr wrap="square" rtlCol="0">
            <a:spAutoFit/>
          </a:bodyPr>
          <a:lstStyle/>
          <a:p>
            <a:pPr algn="r"/>
            <a:r>
              <a:rPr lang="en-US" dirty="0" smtClean="0"/>
              <a:t>Leadership</a:t>
            </a:r>
            <a:endParaRPr lang="en-US" dirty="0"/>
          </a:p>
        </p:txBody>
      </p:sp>
      <p:pic>
        <p:nvPicPr>
          <p:cNvPr id="3" name="Picture 2"/>
          <p:cNvPicPr>
            <a:picLocks noChangeAspect="1"/>
          </p:cNvPicPr>
          <p:nvPr/>
        </p:nvPicPr>
        <p:blipFill>
          <a:blip r:embed="rId8"/>
          <a:stretch>
            <a:fillRect/>
          </a:stretch>
        </p:blipFill>
        <p:spPr>
          <a:xfrm>
            <a:off x="2112895" y="5367899"/>
            <a:ext cx="8201063" cy="1300000"/>
          </a:xfrm>
          <a:prstGeom prst="rect">
            <a:avLst/>
          </a:prstGeom>
        </p:spPr>
      </p:pic>
    </p:spTree>
    <p:extLst>
      <p:ext uri="{BB962C8B-B14F-4D97-AF65-F5344CB8AC3E}">
        <p14:creationId xmlns:p14="http://schemas.microsoft.com/office/powerpoint/2010/main" val="403818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152"/>
                                        </p:tgtEl>
                                        <p:attrNameLst>
                                          <p:attrName>style.visibility</p:attrName>
                                        </p:attrNameLst>
                                      </p:cBhvr>
                                      <p:to>
                                        <p:strVal val="visible"/>
                                      </p:to>
                                    </p:set>
                                    <p:animEffect transition="in" filter="fade">
                                      <p:cBhvr>
                                        <p:cTn id="10" dur="500"/>
                                        <p:tgtEl>
                                          <p:spTgt spid="61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6154"/>
                                        </p:tgtEl>
                                        <p:attrNameLst>
                                          <p:attrName>style.visibility</p:attrName>
                                        </p:attrNameLst>
                                      </p:cBhvr>
                                      <p:to>
                                        <p:strVal val="visible"/>
                                      </p:to>
                                    </p:set>
                                    <p:animEffect transition="in" filter="fade">
                                      <p:cBhvr>
                                        <p:cTn id="16" dur="500"/>
                                        <p:tgtEl>
                                          <p:spTgt spid="61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150"/>
                                        </p:tgtEl>
                                        <p:attrNameLst>
                                          <p:attrName>style.visibility</p:attrName>
                                        </p:attrNameLst>
                                      </p:cBhvr>
                                      <p:to>
                                        <p:strVal val="visible"/>
                                      </p:to>
                                    </p:set>
                                    <p:animEffect transition="in" filter="fade">
                                      <p:cBhvr>
                                        <p:cTn id="24" dur="500"/>
                                        <p:tgtEl>
                                          <p:spTgt spid="61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149"/>
                                        </p:tgtEl>
                                        <p:attrNameLst>
                                          <p:attrName>style.visibility</p:attrName>
                                        </p:attrNameLst>
                                      </p:cBhvr>
                                      <p:to>
                                        <p:strVal val="visible"/>
                                      </p:to>
                                    </p:set>
                                    <p:animEffect transition="in" filter="fade">
                                      <p:cBhvr>
                                        <p:cTn id="29" dur="500"/>
                                        <p:tgtEl>
                                          <p:spTgt spid="614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148"/>
                                        </p:tgtEl>
                                        <p:attrNameLst>
                                          <p:attrName>style.visibility</p:attrName>
                                        </p:attrNameLst>
                                      </p:cBhvr>
                                      <p:to>
                                        <p:strVal val="visible"/>
                                      </p:to>
                                    </p:set>
                                    <p:animEffect transition="in" filter="fade">
                                      <p:cBhvr>
                                        <p:cTn id="34" dur="500"/>
                                        <p:tgtEl>
                                          <p:spTgt spid="614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www.mbminc.com/system/images/0000/0449/PPP_IBUSC_CLP_Analyze_Chart_Data_S.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0692"/>
            <a:ext cx="1807511" cy="1554769"/>
          </a:xfrm>
          <a:prstGeom prst="rect">
            <a:avLst/>
          </a:prstGeom>
          <a:noFill/>
          <a:ln>
            <a:noFill/>
          </a:ln>
        </p:spPr>
      </p:pic>
      <p:sp>
        <p:nvSpPr>
          <p:cNvPr id="2" name="Title 1"/>
          <p:cNvSpPr txBox="1">
            <a:spLocks/>
          </p:cNvSpPr>
          <p:nvPr/>
        </p:nvSpPr>
        <p:spPr>
          <a:xfrm>
            <a:off x="1127098" y="142559"/>
            <a:ext cx="3200784" cy="6795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What’s Next?</a:t>
            </a:r>
            <a:endParaRPr lang="en-US" dirty="0"/>
          </a:p>
        </p:txBody>
      </p:sp>
      <p:pic>
        <p:nvPicPr>
          <p:cNvPr id="4098" name="Picture 2" descr="http://www.wovenware.com/assets/Uploads/data-quality-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970" y="1492712"/>
            <a:ext cx="1360738" cy="8401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98927" y="2059099"/>
            <a:ext cx="2404489" cy="646331"/>
          </a:xfrm>
          <a:prstGeom prst="rect">
            <a:avLst/>
          </a:prstGeom>
          <a:noFill/>
        </p:spPr>
        <p:txBody>
          <a:bodyPr wrap="square" rtlCol="0">
            <a:spAutoFit/>
          </a:bodyPr>
          <a:lstStyle/>
          <a:p>
            <a:r>
              <a:rPr lang="en-US" dirty="0" smtClean="0"/>
              <a:t>Obsession with Data Quality &amp; Governance</a:t>
            </a:r>
            <a:endParaRPr lang="en-US" dirty="0"/>
          </a:p>
        </p:txBody>
      </p:sp>
      <p:pic>
        <p:nvPicPr>
          <p:cNvPr id="6" name="Picture 22" descr="http://fiteasydoors.co.nz/wp-content/uploads/2016/11/save-time-mon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1917" y="1492712"/>
            <a:ext cx="661894" cy="5923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122864" y="2059099"/>
            <a:ext cx="2245895" cy="923330"/>
          </a:xfrm>
          <a:prstGeom prst="rect">
            <a:avLst/>
          </a:prstGeom>
          <a:noFill/>
        </p:spPr>
        <p:txBody>
          <a:bodyPr wrap="square" rtlCol="0">
            <a:spAutoFit/>
          </a:bodyPr>
          <a:lstStyle/>
          <a:p>
            <a:r>
              <a:rPr lang="en-US" dirty="0" smtClean="0"/>
              <a:t>Dramatically reduce cost and time of Information Delivery</a:t>
            </a:r>
            <a:endParaRPr lang="en-US" dirty="0"/>
          </a:p>
        </p:txBody>
      </p:sp>
      <p:pic>
        <p:nvPicPr>
          <p:cNvPr id="8" name="Picture 22" descr="http://fiteasydoors.co.nz/wp-content/uploads/2016/11/save-time-mone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0277" y="1753659"/>
            <a:ext cx="295253" cy="264251"/>
          </a:xfrm>
          <a:prstGeom prst="rect">
            <a:avLst/>
          </a:prstGeom>
          <a:noFill/>
          <a:extLst>
            <a:ext uri="{909E8E84-426E-40DD-AFC4-6F175D3DCCD1}">
              <a14:hiddenFill xmlns:a14="http://schemas.microsoft.com/office/drawing/2010/main">
                <a:solidFill>
                  <a:srgbClr val="FFFFFF"/>
                </a:solidFill>
              </a14:hiddenFill>
            </a:ext>
          </a:extLst>
        </p:spPr>
      </p:pic>
      <p:sp>
        <p:nvSpPr>
          <p:cNvPr id="9" name="Notched Right Arrow 8"/>
          <p:cNvSpPr/>
          <p:nvPr/>
        </p:nvSpPr>
        <p:spPr>
          <a:xfrm>
            <a:off x="7535266" y="1820195"/>
            <a:ext cx="288311" cy="157610"/>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100" name="Picture 4" descr="http://www.chinaperformancegroup.com/wp-content/uploads/2017/04/3-Things-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970" y="3268806"/>
            <a:ext cx="1282163" cy="8400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847178" y="3835193"/>
            <a:ext cx="2245895" cy="646331"/>
          </a:xfrm>
          <a:prstGeom prst="rect">
            <a:avLst/>
          </a:prstGeom>
          <a:noFill/>
        </p:spPr>
        <p:txBody>
          <a:bodyPr wrap="square" rtlCol="0">
            <a:spAutoFit/>
          </a:bodyPr>
          <a:lstStyle/>
          <a:p>
            <a:r>
              <a:rPr lang="en-US" dirty="0" smtClean="0"/>
              <a:t>Radical focus on business outcomes</a:t>
            </a:r>
            <a:endParaRPr lang="en-US" dirty="0"/>
          </a:p>
        </p:txBody>
      </p:sp>
      <p:pic>
        <p:nvPicPr>
          <p:cNvPr id="4102" name="Picture 6" descr="http://www.brightonleadership.com/wp-content/uploads/2017/01/Aligned-Leade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68886" y="3184866"/>
            <a:ext cx="1248443" cy="81420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122864" y="3537403"/>
            <a:ext cx="3023938" cy="923330"/>
          </a:xfrm>
          <a:prstGeom prst="rect">
            <a:avLst/>
          </a:prstGeom>
          <a:noFill/>
        </p:spPr>
        <p:txBody>
          <a:bodyPr wrap="square" rtlCol="0">
            <a:spAutoFit/>
          </a:bodyPr>
          <a:lstStyle/>
          <a:p>
            <a:r>
              <a:rPr lang="en-US" dirty="0" smtClean="0"/>
              <a:t>Align to industry standards to reduce friction leveraging strategic partners</a:t>
            </a:r>
            <a:endParaRPr lang="en-US" dirty="0"/>
          </a:p>
        </p:txBody>
      </p:sp>
      <p:pic>
        <p:nvPicPr>
          <p:cNvPr id="4104" name="Picture 8" descr="https://openclipart.org/image/2400px/svg_to_png/292109/nologojusttoolbox.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49379" y="4964931"/>
            <a:ext cx="1206407" cy="99629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biwithatul.com/wp-content/uploads/2017/01/hadoop-elephan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49379" y="4843432"/>
            <a:ext cx="533755" cy="40154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spark.apache.org/images/spark-logo-trademar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2005" y="4571073"/>
            <a:ext cx="489874" cy="2605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https://avatars3.githubusercontent.com/u/7388996?s=400&amp;v=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97725" y="4845917"/>
            <a:ext cx="422257" cy="4222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https://libraries.mit.edu/news/files/2016/09/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98692" y="4601817"/>
            <a:ext cx="477911" cy="3625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783134" y="5463076"/>
            <a:ext cx="3023938" cy="646331"/>
          </a:xfrm>
          <a:prstGeom prst="rect">
            <a:avLst/>
          </a:prstGeom>
          <a:noFill/>
        </p:spPr>
        <p:txBody>
          <a:bodyPr wrap="square" rtlCol="0">
            <a:spAutoFit/>
          </a:bodyPr>
          <a:lstStyle/>
          <a:p>
            <a:r>
              <a:rPr lang="en-US" dirty="0" smtClean="0"/>
              <a:t>Embrace new technologies and methods</a:t>
            </a:r>
            <a:endParaRPr lang="en-US" dirty="0"/>
          </a:p>
        </p:txBody>
      </p:sp>
    </p:spTree>
    <p:extLst>
      <p:ext uri="{BB962C8B-B14F-4D97-AF65-F5344CB8AC3E}">
        <p14:creationId xmlns:p14="http://schemas.microsoft.com/office/powerpoint/2010/main" val="335262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fade">
                                      <p:cBhvr>
                                        <p:cTn id="7" dur="500"/>
                                        <p:tgtEl>
                                          <p:spTgt spid="4104"/>
                                        </p:tgtEl>
                                      </p:cBhvr>
                                    </p:animEffect>
                                  </p:childTnLst>
                                </p:cTn>
                              </p:par>
                              <p:par>
                                <p:cTn id="8" presetID="10" presetClass="entr" presetSubtype="0" fill="hold" nodeType="withEffect">
                                  <p:stCondLst>
                                    <p:cond delay="0"/>
                                  </p:stCondLst>
                                  <p:childTnLst>
                                    <p:set>
                                      <p:cBhvr>
                                        <p:cTn id="9" dur="1" fill="hold">
                                          <p:stCondLst>
                                            <p:cond delay="0"/>
                                          </p:stCondLst>
                                        </p:cTn>
                                        <p:tgtEl>
                                          <p:spTgt spid="4106"/>
                                        </p:tgtEl>
                                        <p:attrNameLst>
                                          <p:attrName>style.visibility</p:attrName>
                                        </p:attrNameLst>
                                      </p:cBhvr>
                                      <p:to>
                                        <p:strVal val="visible"/>
                                      </p:to>
                                    </p:set>
                                    <p:animEffect transition="in" filter="fade">
                                      <p:cBhvr>
                                        <p:cTn id="10" dur="500"/>
                                        <p:tgtEl>
                                          <p:spTgt spid="4106"/>
                                        </p:tgtEl>
                                      </p:cBhvr>
                                    </p:animEffect>
                                  </p:childTnLst>
                                </p:cTn>
                              </p:par>
                              <p:par>
                                <p:cTn id="11" presetID="10" presetClass="entr" presetSubtype="0" fill="hold" nodeType="withEffect">
                                  <p:stCondLst>
                                    <p:cond delay="0"/>
                                  </p:stCondLst>
                                  <p:childTnLst>
                                    <p:set>
                                      <p:cBhvr>
                                        <p:cTn id="12" dur="1" fill="hold">
                                          <p:stCondLst>
                                            <p:cond delay="0"/>
                                          </p:stCondLst>
                                        </p:cTn>
                                        <p:tgtEl>
                                          <p:spTgt spid="4108"/>
                                        </p:tgtEl>
                                        <p:attrNameLst>
                                          <p:attrName>style.visibility</p:attrName>
                                        </p:attrNameLst>
                                      </p:cBhvr>
                                      <p:to>
                                        <p:strVal val="visible"/>
                                      </p:to>
                                    </p:set>
                                    <p:animEffect transition="in" filter="fade">
                                      <p:cBhvr>
                                        <p:cTn id="13" dur="500"/>
                                        <p:tgtEl>
                                          <p:spTgt spid="4108"/>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Effect transition="in" filter="fade">
                                      <p:cBhvr>
                                        <p:cTn id="27" dur="500"/>
                                        <p:tgtEl>
                                          <p:spTgt spid="409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100"/>
                                        </p:tgtEl>
                                        <p:attrNameLst>
                                          <p:attrName>style.visibility</p:attrName>
                                        </p:attrNameLst>
                                      </p:cBhvr>
                                      <p:to>
                                        <p:strVal val="visible"/>
                                      </p:to>
                                    </p:set>
                                    <p:animEffect transition="in" filter="fade">
                                      <p:cBhvr>
                                        <p:cTn id="35" dur="500"/>
                                        <p:tgtEl>
                                          <p:spTgt spid="410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102"/>
                                        </p:tgtEl>
                                        <p:attrNameLst>
                                          <p:attrName>style.visibility</p:attrName>
                                        </p:attrNameLst>
                                      </p:cBhvr>
                                      <p:to>
                                        <p:strVal val="visible"/>
                                      </p:to>
                                    </p:set>
                                    <p:animEffect transition="in" filter="fade">
                                      <p:cBhvr>
                                        <p:cTn id="57" dur="500"/>
                                        <p:tgtEl>
                                          <p:spTgt spid="410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animBg="1"/>
      <p:bldP spid="11" grpId="0"/>
      <p:bldP spid="13"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734" y="464952"/>
            <a:ext cx="8392820" cy="902167"/>
          </a:xfrm>
        </p:spPr>
        <p:txBody>
          <a:bodyPr/>
          <a:lstStyle/>
          <a:p>
            <a:r>
              <a:rPr lang="en-US" dirty="0" smtClean="0"/>
              <a:t>Oh, The Places We’ll Go, Today! </a:t>
            </a:r>
            <a:endParaRPr lang="en-US" dirty="0"/>
          </a:p>
        </p:txBody>
      </p:sp>
      <p:cxnSp>
        <p:nvCxnSpPr>
          <p:cNvPr id="4" name="Straight Arrow Connector 3"/>
          <p:cNvCxnSpPr/>
          <p:nvPr/>
        </p:nvCxnSpPr>
        <p:spPr>
          <a:xfrm flipV="1">
            <a:off x="838200" y="3317631"/>
            <a:ext cx="10626969" cy="117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260228" y="2168020"/>
            <a:ext cx="1078523" cy="707886"/>
          </a:xfrm>
          <a:prstGeom prst="rect">
            <a:avLst/>
          </a:prstGeom>
          <a:noFill/>
        </p:spPr>
        <p:txBody>
          <a:bodyPr wrap="square" rtlCol="0">
            <a:spAutoFit/>
          </a:bodyPr>
          <a:lstStyle/>
          <a:p>
            <a:pPr algn="ctr"/>
            <a:r>
              <a:rPr lang="en-US" sz="2400" b="1" dirty="0" smtClean="0"/>
              <a:t>Who</a:t>
            </a:r>
          </a:p>
          <a:p>
            <a:pPr algn="ctr"/>
            <a:r>
              <a:rPr lang="en-US" sz="1600" dirty="0" smtClean="0"/>
              <a:t>are we</a:t>
            </a:r>
            <a:endParaRPr lang="en-US" sz="1600" dirty="0"/>
          </a:p>
        </p:txBody>
      </p:sp>
      <p:sp>
        <p:nvSpPr>
          <p:cNvPr id="7" name="TextBox 6"/>
          <p:cNvSpPr txBox="1"/>
          <p:nvPr/>
        </p:nvSpPr>
        <p:spPr>
          <a:xfrm>
            <a:off x="2488222" y="3794963"/>
            <a:ext cx="1078523" cy="954107"/>
          </a:xfrm>
          <a:prstGeom prst="rect">
            <a:avLst/>
          </a:prstGeom>
          <a:noFill/>
        </p:spPr>
        <p:txBody>
          <a:bodyPr wrap="square" rtlCol="0">
            <a:spAutoFit/>
          </a:bodyPr>
          <a:lstStyle/>
          <a:p>
            <a:pPr algn="ctr"/>
            <a:r>
              <a:rPr lang="en-US" sz="2400" b="1" dirty="0" smtClean="0"/>
              <a:t>Why</a:t>
            </a:r>
          </a:p>
          <a:p>
            <a:pPr algn="ctr"/>
            <a:r>
              <a:rPr lang="en-US" sz="1600" dirty="0"/>
              <a:t>a</a:t>
            </a:r>
            <a:r>
              <a:rPr lang="en-US" sz="1600" dirty="0" smtClean="0"/>
              <a:t>re we changing</a:t>
            </a:r>
            <a:endParaRPr lang="en-US" sz="1600" dirty="0"/>
          </a:p>
        </p:txBody>
      </p:sp>
      <p:sp>
        <p:nvSpPr>
          <p:cNvPr id="8" name="TextBox 7"/>
          <p:cNvSpPr txBox="1"/>
          <p:nvPr/>
        </p:nvSpPr>
        <p:spPr>
          <a:xfrm>
            <a:off x="4255479" y="2168020"/>
            <a:ext cx="2063262" cy="707886"/>
          </a:xfrm>
          <a:prstGeom prst="rect">
            <a:avLst/>
          </a:prstGeom>
          <a:noFill/>
        </p:spPr>
        <p:txBody>
          <a:bodyPr wrap="square" rtlCol="0">
            <a:spAutoFit/>
          </a:bodyPr>
          <a:lstStyle/>
          <a:p>
            <a:pPr algn="ctr"/>
            <a:r>
              <a:rPr lang="en-US" sz="2400" b="1" dirty="0" smtClean="0"/>
              <a:t>What</a:t>
            </a:r>
          </a:p>
          <a:p>
            <a:pPr algn="ctr"/>
            <a:r>
              <a:rPr lang="en-US" sz="1600" dirty="0"/>
              <a:t>a</a:t>
            </a:r>
            <a:r>
              <a:rPr lang="en-US" sz="1600" dirty="0" smtClean="0"/>
              <a:t>re we doing</a:t>
            </a:r>
            <a:endParaRPr lang="en-US" sz="1600" dirty="0"/>
          </a:p>
        </p:txBody>
      </p:sp>
      <p:sp>
        <p:nvSpPr>
          <p:cNvPr id="9" name="TextBox 8"/>
          <p:cNvSpPr txBox="1"/>
          <p:nvPr/>
        </p:nvSpPr>
        <p:spPr>
          <a:xfrm>
            <a:off x="7373813" y="3794963"/>
            <a:ext cx="1078523" cy="954107"/>
          </a:xfrm>
          <a:prstGeom prst="rect">
            <a:avLst/>
          </a:prstGeom>
          <a:noFill/>
        </p:spPr>
        <p:txBody>
          <a:bodyPr wrap="square" rtlCol="0">
            <a:spAutoFit/>
          </a:bodyPr>
          <a:lstStyle/>
          <a:p>
            <a:pPr algn="ctr"/>
            <a:r>
              <a:rPr lang="en-US" sz="2400" b="1" dirty="0" smtClean="0"/>
              <a:t>How</a:t>
            </a:r>
          </a:p>
          <a:p>
            <a:pPr algn="ctr"/>
            <a:r>
              <a:rPr lang="en-US" sz="1600" dirty="0"/>
              <a:t>a</a:t>
            </a:r>
            <a:r>
              <a:rPr lang="en-US" sz="1600" dirty="0" smtClean="0"/>
              <a:t>re things better</a:t>
            </a:r>
            <a:endParaRPr lang="en-US" sz="1600" dirty="0"/>
          </a:p>
        </p:txBody>
      </p:sp>
      <p:sp>
        <p:nvSpPr>
          <p:cNvPr id="10" name="TextBox 9"/>
          <p:cNvSpPr txBox="1"/>
          <p:nvPr/>
        </p:nvSpPr>
        <p:spPr>
          <a:xfrm>
            <a:off x="9143997" y="2168020"/>
            <a:ext cx="1078523" cy="707886"/>
          </a:xfrm>
          <a:prstGeom prst="rect">
            <a:avLst/>
          </a:prstGeom>
          <a:noFill/>
        </p:spPr>
        <p:txBody>
          <a:bodyPr wrap="square" rtlCol="0">
            <a:spAutoFit/>
          </a:bodyPr>
          <a:lstStyle/>
          <a:p>
            <a:pPr algn="ctr"/>
            <a:r>
              <a:rPr lang="en-US" sz="2400" b="1" dirty="0" smtClean="0"/>
              <a:t>What</a:t>
            </a:r>
          </a:p>
          <a:p>
            <a:pPr algn="ctr"/>
            <a:r>
              <a:rPr lang="en-US" sz="1600" dirty="0" smtClean="0"/>
              <a:t>Is next</a:t>
            </a:r>
            <a:endParaRPr lang="en-US" sz="1600" dirty="0"/>
          </a:p>
        </p:txBody>
      </p:sp>
      <p:sp>
        <p:nvSpPr>
          <p:cNvPr id="11" name="TextBox 10"/>
          <p:cNvSpPr txBox="1"/>
          <p:nvPr/>
        </p:nvSpPr>
        <p:spPr>
          <a:xfrm>
            <a:off x="10041292" y="3801309"/>
            <a:ext cx="1672989" cy="701540"/>
          </a:xfrm>
          <a:prstGeom prst="rect">
            <a:avLst/>
          </a:prstGeom>
          <a:noFill/>
        </p:spPr>
        <p:txBody>
          <a:bodyPr wrap="square" rtlCol="0">
            <a:spAutoFit/>
          </a:bodyPr>
          <a:lstStyle/>
          <a:p>
            <a:pPr algn="ctr"/>
            <a:r>
              <a:rPr lang="en-US" sz="2400" b="1" dirty="0" smtClean="0"/>
              <a:t>Questions?</a:t>
            </a:r>
          </a:p>
          <a:p>
            <a:pPr algn="ctr"/>
            <a:r>
              <a:rPr lang="en-US" sz="1600" dirty="0" smtClean="0"/>
              <a:t>you may have</a:t>
            </a:r>
            <a:endParaRPr lang="en-US" sz="1600" dirty="0"/>
          </a:p>
        </p:txBody>
      </p:sp>
      <p:cxnSp>
        <p:nvCxnSpPr>
          <p:cNvPr id="13" name="Straight Connector 12"/>
          <p:cNvCxnSpPr/>
          <p:nvPr/>
        </p:nvCxnSpPr>
        <p:spPr>
          <a:xfrm>
            <a:off x="1324707"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274278"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798278"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646985"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061939"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374924"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0322" y="5432263"/>
            <a:ext cx="2428177" cy="1092679"/>
          </a:xfrm>
          <a:prstGeom prst="rect">
            <a:avLst/>
          </a:prstGeom>
        </p:spPr>
      </p:pic>
      <p:cxnSp>
        <p:nvCxnSpPr>
          <p:cNvPr id="5" name="Straight Connector 4"/>
          <p:cNvCxnSpPr/>
          <p:nvPr/>
        </p:nvCxnSpPr>
        <p:spPr>
          <a:xfrm>
            <a:off x="838200" y="3329352"/>
            <a:ext cx="9536724"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pic>
        <p:nvPicPr>
          <p:cNvPr id="11266" name="Picture 2" descr="Image result for you are here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62494" y="2945939"/>
            <a:ext cx="454505" cy="45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7056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blue cross 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2031" y="5700000"/>
            <a:ext cx="3270249" cy="134595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omputerworld - Best Places to Work in IT 20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788" y="1149247"/>
            <a:ext cx="5815775" cy="3879953"/>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7334493" y="1767939"/>
            <a:ext cx="4407144" cy="4117431"/>
          </a:xfrm>
          <a:prstGeom prst="rect">
            <a:avLst/>
          </a:prstGeom>
          <a:ln w="38100">
            <a:solidFill>
              <a:schemeClr val="tx1"/>
            </a:solidFill>
          </a:ln>
        </p:spPr>
      </p:pic>
      <p:sp>
        <p:nvSpPr>
          <p:cNvPr id="4" name="Right Arrow 3"/>
          <p:cNvSpPr/>
          <p:nvPr/>
        </p:nvSpPr>
        <p:spPr>
          <a:xfrm>
            <a:off x="6059444" y="3704492"/>
            <a:ext cx="1689510" cy="779040"/>
          </a:xfrm>
          <a:prstGeom prst="rightArrow">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394065" y="188506"/>
            <a:ext cx="9144000" cy="78325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IT is Different Here</a:t>
            </a:r>
            <a:endParaRPr lang="en-US" dirty="0"/>
          </a:p>
        </p:txBody>
      </p:sp>
    </p:spTree>
    <p:extLst>
      <p:ext uri="{BB962C8B-B14F-4D97-AF65-F5344CB8AC3E}">
        <p14:creationId xmlns:p14="http://schemas.microsoft.com/office/powerpoint/2010/main" val="30403484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734" y="464952"/>
            <a:ext cx="8392820" cy="902167"/>
          </a:xfrm>
        </p:spPr>
        <p:txBody>
          <a:bodyPr/>
          <a:lstStyle/>
          <a:p>
            <a:r>
              <a:rPr lang="en-US" dirty="0" smtClean="0"/>
              <a:t>Oh, The Places We’ll Go, Today! </a:t>
            </a:r>
            <a:endParaRPr lang="en-US" dirty="0"/>
          </a:p>
        </p:txBody>
      </p:sp>
      <p:cxnSp>
        <p:nvCxnSpPr>
          <p:cNvPr id="4" name="Straight Arrow Connector 3"/>
          <p:cNvCxnSpPr/>
          <p:nvPr/>
        </p:nvCxnSpPr>
        <p:spPr>
          <a:xfrm flipV="1">
            <a:off x="838200" y="3317631"/>
            <a:ext cx="10626969" cy="117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260228" y="2168020"/>
            <a:ext cx="1078523" cy="707886"/>
          </a:xfrm>
          <a:prstGeom prst="rect">
            <a:avLst/>
          </a:prstGeom>
          <a:noFill/>
        </p:spPr>
        <p:txBody>
          <a:bodyPr wrap="square" rtlCol="0">
            <a:spAutoFit/>
          </a:bodyPr>
          <a:lstStyle/>
          <a:p>
            <a:pPr algn="ctr"/>
            <a:r>
              <a:rPr lang="en-US" sz="2400" b="1" dirty="0" smtClean="0"/>
              <a:t>Who</a:t>
            </a:r>
          </a:p>
          <a:p>
            <a:pPr algn="ctr"/>
            <a:r>
              <a:rPr lang="en-US" sz="1600" dirty="0" smtClean="0"/>
              <a:t>are we</a:t>
            </a:r>
            <a:endParaRPr lang="en-US" sz="1600" dirty="0"/>
          </a:p>
        </p:txBody>
      </p:sp>
      <p:sp>
        <p:nvSpPr>
          <p:cNvPr id="7" name="TextBox 6"/>
          <p:cNvSpPr txBox="1"/>
          <p:nvPr/>
        </p:nvSpPr>
        <p:spPr>
          <a:xfrm>
            <a:off x="2488222" y="3794963"/>
            <a:ext cx="1078523" cy="954107"/>
          </a:xfrm>
          <a:prstGeom prst="rect">
            <a:avLst/>
          </a:prstGeom>
          <a:noFill/>
        </p:spPr>
        <p:txBody>
          <a:bodyPr wrap="square" rtlCol="0">
            <a:spAutoFit/>
          </a:bodyPr>
          <a:lstStyle/>
          <a:p>
            <a:pPr algn="ctr"/>
            <a:r>
              <a:rPr lang="en-US" sz="2400" b="1" dirty="0" smtClean="0"/>
              <a:t>Why</a:t>
            </a:r>
          </a:p>
          <a:p>
            <a:pPr algn="ctr"/>
            <a:r>
              <a:rPr lang="en-US" sz="1600" dirty="0"/>
              <a:t>a</a:t>
            </a:r>
            <a:r>
              <a:rPr lang="en-US" sz="1600" dirty="0" smtClean="0"/>
              <a:t>re we changing</a:t>
            </a:r>
            <a:endParaRPr lang="en-US" sz="1600" dirty="0"/>
          </a:p>
        </p:txBody>
      </p:sp>
      <p:sp>
        <p:nvSpPr>
          <p:cNvPr id="8" name="TextBox 7"/>
          <p:cNvSpPr txBox="1"/>
          <p:nvPr/>
        </p:nvSpPr>
        <p:spPr>
          <a:xfrm>
            <a:off x="4583723" y="2168020"/>
            <a:ext cx="1219200" cy="954107"/>
          </a:xfrm>
          <a:prstGeom prst="rect">
            <a:avLst/>
          </a:prstGeom>
          <a:noFill/>
        </p:spPr>
        <p:txBody>
          <a:bodyPr wrap="square" rtlCol="0">
            <a:spAutoFit/>
          </a:bodyPr>
          <a:lstStyle/>
          <a:p>
            <a:pPr algn="ctr"/>
            <a:r>
              <a:rPr lang="en-US" sz="2400" b="1" dirty="0" smtClean="0"/>
              <a:t>What</a:t>
            </a:r>
          </a:p>
          <a:p>
            <a:pPr algn="ctr"/>
            <a:r>
              <a:rPr lang="en-US" sz="1600" dirty="0"/>
              <a:t>a</a:t>
            </a:r>
            <a:r>
              <a:rPr lang="en-US" sz="1600" dirty="0" smtClean="0"/>
              <a:t>re we doing</a:t>
            </a:r>
            <a:endParaRPr lang="en-US" sz="1600" dirty="0"/>
          </a:p>
        </p:txBody>
      </p:sp>
      <p:sp>
        <p:nvSpPr>
          <p:cNvPr id="9" name="TextBox 8"/>
          <p:cNvSpPr txBox="1"/>
          <p:nvPr/>
        </p:nvSpPr>
        <p:spPr>
          <a:xfrm>
            <a:off x="7373813" y="3794963"/>
            <a:ext cx="1078523" cy="954107"/>
          </a:xfrm>
          <a:prstGeom prst="rect">
            <a:avLst/>
          </a:prstGeom>
          <a:noFill/>
        </p:spPr>
        <p:txBody>
          <a:bodyPr wrap="square" rtlCol="0">
            <a:spAutoFit/>
          </a:bodyPr>
          <a:lstStyle/>
          <a:p>
            <a:pPr algn="ctr"/>
            <a:r>
              <a:rPr lang="en-US" sz="2400" b="1" dirty="0" smtClean="0"/>
              <a:t>How</a:t>
            </a:r>
          </a:p>
          <a:p>
            <a:pPr algn="ctr"/>
            <a:r>
              <a:rPr lang="en-US" sz="1600" dirty="0"/>
              <a:t>a</a:t>
            </a:r>
            <a:r>
              <a:rPr lang="en-US" sz="1600" dirty="0" smtClean="0"/>
              <a:t>re things better</a:t>
            </a:r>
            <a:endParaRPr lang="en-US" sz="1600" dirty="0"/>
          </a:p>
        </p:txBody>
      </p:sp>
      <p:sp>
        <p:nvSpPr>
          <p:cNvPr id="10" name="TextBox 9"/>
          <p:cNvSpPr txBox="1"/>
          <p:nvPr/>
        </p:nvSpPr>
        <p:spPr>
          <a:xfrm>
            <a:off x="9143997" y="2168020"/>
            <a:ext cx="1078523" cy="707886"/>
          </a:xfrm>
          <a:prstGeom prst="rect">
            <a:avLst/>
          </a:prstGeom>
          <a:noFill/>
        </p:spPr>
        <p:txBody>
          <a:bodyPr wrap="square" rtlCol="0">
            <a:spAutoFit/>
          </a:bodyPr>
          <a:lstStyle/>
          <a:p>
            <a:pPr algn="ctr"/>
            <a:r>
              <a:rPr lang="en-US" sz="2400" b="1" dirty="0" smtClean="0"/>
              <a:t>What</a:t>
            </a:r>
          </a:p>
          <a:p>
            <a:pPr algn="ctr"/>
            <a:r>
              <a:rPr lang="en-US" sz="1600" dirty="0" smtClean="0"/>
              <a:t>Is next</a:t>
            </a:r>
            <a:endParaRPr lang="en-US" sz="1600" dirty="0"/>
          </a:p>
        </p:txBody>
      </p:sp>
      <p:sp>
        <p:nvSpPr>
          <p:cNvPr id="11" name="TextBox 10"/>
          <p:cNvSpPr txBox="1"/>
          <p:nvPr/>
        </p:nvSpPr>
        <p:spPr>
          <a:xfrm>
            <a:off x="10041292" y="3801309"/>
            <a:ext cx="1672989" cy="701540"/>
          </a:xfrm>
          <a:prstGeom prst="rect">
            <a:avLst/>
          </a:prstGeom>
          <a:noFill/>
        </p:spPr>
        <p:txBody>
          <a:bodyPr wrap="square" rtlCol="0">
            <a:spAutoFit/>
          </a:bodyPr>
          <a:lstStyle/>
          <a:p>
            <a:pPr algn="ctr"/>
            <a:r>
              <a:rPr lang="en-US" sz="2400" b="1" dirty="0" smtClean="0"/>
              <a:t>Questions?</a:t>
            </a:r>
          </a:p>
          <a:p>
            <a:pPr algn="ctr"/>
            <a:r>
              <a:rPr lang="en-US" sz="1600" dirty="0" smtClean="0"/>
              <a:t>you may have</a:t>
            </a:r>
            <a:endParaRPr lang="en-US" sz="1600" dirty="0"/>
          </a:p>
        </p:txBody>
      </p:sp>
      <p:cxnSp>
        <p:nvCxnSpPr>
          <p:cNvPr id="13" name="Straight Connector 12"/>
          <p:cNvCxnSpPr/>
          <p:nvPr/>
        </p:nvCxnSpPr>
        <p:spPr>
          <a:xfrm>
            <a:off x="1324707"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274278"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798278"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646985"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061939"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374924" y="3180703"/>
            <a:ext cx="0" cy="301048"/>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322" y="5432263"/>
            <a:ext cx="2428177" cy="1092679"/>
          </a:xfrm>
          <a:prstGeom prst="rect">
            <a:avLst/>
          </a:prstGeom>
        </p:spPr>
      </p:pic>
      <p:cxnSp>
        <p:nvCxnSpPr>
          <p:cNvPr id="5" name="Straight Connector 4"/>
          <p:cNvCxnSpPr/>
          <p:nvPr/>
        </p:nvCxnSpPr>
        <p:spPr>
          <a:xfrm>
            <a:off x="838200" y="3329352"/>
            <a:ext cx="143607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pic>
        <p:nvPicPr>
          <p:cNvPr id="11266" name="Picture 2" descr="Image result for you are her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9998" y="2953450"/>
            <a:ext cx="454505" cy="45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5389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ransformation vs innovation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4128" y="350609"/>
            <a:ext cx="8893834" cy="59292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71404" y="5296620"/>
            <a:ext cx="3588589" cy="646331"/>
          </a:xfrm>
          <a:prstGeom prst="rect">
            <a:avLst/>
          </a:prstGeom>
          <a:noFill/>
        </p:spPr>
        <p:txBody>
          <a:bodyPr wrap="square" rtlCol="0">
            <a:spAutoFit/>
          </a:bodyPr>
          <a:lstStyle/>
          <a:p>
            <a:pPr algn="ctr"/>
            <a:r>
              <a:rPr lang="en-US" sz="3600" dirty="0" smtClean="0"/>
              <a:t>Innovation?</a:t>
            </a:r>
            <a:endParaRPr lang="en-US" sz="3600" dirty="0"/>
          </a:p>
        </p:txBody>
      </p:sp>
    </p:spTree>
    <p:extLst>
      <p:ext uri="{BB962C8B-B14F-4D97-AF65-F5344CB8AC3E}">
        <p14:creationId xmlns:p14="http://schemas.microsoft.com/office/powerpoint/2010/main" val="30669802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san francisco bay before golden gate brid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518" y="509019"/>
            <a:ext cx="7734300" cy="584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5476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golden gate bridge constru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80498" cy="60902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75781" y="6090249"/>
            <a:ext cx="7039155" cy="646331"/>
          </a:xfrm>
          <a:prstGeom prst="rect">
            <a:avLst/>
          </a:prstGeom>
          <a:noFill/>
        </p:spPr>
        <p:txBody>
          <a:bodyPr wrap="square" rtlCol="0">
            <a:spAutoFit/>
          </a:bodyPr>
          <a:lstStyle/>
          <a:p>
            <a:pPr algn="ctr"/>
            <a:r>
              <a:rPr lang="en-US" sz="3600" dirty="0" smtClean="0"/>
              <a:t>Transformation!</a:t>
            </a:r>
            <a:endParaRPr lang="en-US" sz="3600" dirty="0"/>
          </a:p>
        </p:txBody>
      </p:sp>
    </p:spTree>
    <p:extLst>
      <p:ext uri="{BB962C8B-B14F-4D97-AF65-F5344CB8AC3E}">
        <p14:creationId xmlns:p14="http://schemas.microsoft.com/office/powerpoint/2010/main" val="23799242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2902</TotalTime>
  <Words>2275</Words>
  <Application>Microsoft Office PowerPoint</Application>
  <PresentationFormat>Widescreen</PresentationFormat>
  <Paragraphs>420</Paragraphs>
  <Slides>44</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Arial Black</vt:lpstr>
      <vt:lpstr>Berlin Sans FB Demi</vt:lpstr>
      <vt:lpstr>Calibri</vt:lpstr>
      <vt:lpstr>Calibri Light</vt:lpstr>
      <vt:lpstr>Comic Sans MS</vt:lpstr>
      <vt:lpstr>Webdings</vt:lpstr>
      <vt:lpstr>Wingdings</vt:lpstr>
      <vt:lpstr>Office Theme</vt:lpstr>
      <vt:lpstr>Advancing Insights</vt:lpstr>
      <vt:lpstr>Oh, The Places We’ll Go, Today! </vt:lpstr>
      <vt:lpstr>Oh, The Places We’ll Go, Today! </vt:lpstr>
      <vt:lpstr>PowerPoint Presentation</vt:lpstr>
      <vt:lpstr>PowerPoint Presentation</vt:lpstr>
      <vt:lpstr>Oh, The Places We’ll Go, Today!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Oh, The Places We’ll Go, Today! </vt:lpstr>
      <vt:lpstr>Types of Analysis</vt:lpstr>
      <vt:lpstr>PowerPoint Presentation</vt:lpstr>
      <vt:lpstr>PowerPoint Presentation</vt:lpstr>
      <vt:lpstr>PowerPoint Presentation</vt:lpstr>
      <vt:lpstr>PowerPoint Presentation</vt:lpstr>
      <vt:lpstr>PowerPoint Presentation</vt:lpstr>
      <vt:lpstr>What to Do?</vt:lpstr>
      <vt:lpstr>Oh, The Places We’ll Go, Today! </vt:lpstr>
      <vt:lpstr>PowerPoint Presentation</vt:lpstr>
      <vt:lpstr>PowerPoint Presentation</vt:lpstr>
      <vt:lpstr>PowerPoint Presentation</vt:lpstr>
      <vt:lpstr>PowerPoint Presentation</vt:lpstr>
      <vt:lpstr>Teradata – A Move from On Premises</vt:lpstr>
      <vt:lpstr>PowerPoint Presentation</vt:lpstr>
      <vt:lpstr>PowerPoint Presentation</vt:lpstr>
      <vt:lpstr>PowerPoint Presentation</vt:lpstr>
      <vt:lpstr>PowerPoint Presentation</vt:lpstr>
      <vt:lpstr>PowerPoint Presentation</vt:lpstr>
      <vt:lpstr>Our Business Case</vt:lpstr>
      <vt:lpstr>Selecting a distribution</vt:lpstr>
      <vt:lpstr>Selecting a distribution</vt:lpstr>
      <vt:lpstr>PowerPoint Presentation</vt:lpstr>
      <vt:lpstr>PowerPoint Presentation</vt:lpstr>
      <vt:lpstr>PowerPoint Presentation</vt:lpstr>
      <vt:lpstr>PowerPoint Presentation</vt:lpstr>
      <vt:lpstr>Oh, The Places We’ll Go, Today! </vt:lpstr>
      <vt:lpstr>PowerPoint Presentation</vt:lpstr>
      <vt:lpstr>PowerPoint Presentation</vt:lpstr>
      <vt:lpstr>Oh, The Places We’ll Go, Today!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Advancing Insights</dc:title>
  <dc:creator>Todd Norris</dc:creator>
  <cp:lastModifiedBy>Todd Norris</cp:lastModifiedBy>
  <cp:revision>148</cp:revision>
  <dcterms:created xsi:type="dcterms:W3CDTF">2018-02-08T16:36:37Z</dcterms:created>
  <dcterms:modified xsi:type="dcterms:W3CDTF">2018-06-19T15:18:14Z</dcterms:modified>
</cp:coreProperties>
</file>